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18288000" cy="10287000"/>
  <p:notesSz cx="6858000" cy="9144000"/>
  <p:embeddedFontLst>
    <p:embeddedFont>
      <p:font typeface="Mont" charset="1" panose="00000500000000000000"/>
      <p:regular r:id="rId34"/>
    </p:embeddedFont>
    <p:embeddedFont>
      <p:font typeface="Montserrat" charset="1" panose="00000500000000000000"/>
      <p:regular r:id="rId35"/>
    </p:embeddedFont>
    <p:embeddedFont>
      <p:font typeface="Montserrat Bold" charset="1" panose="00000800000000000000"/>
      <p:regular r:id="rId36"/>
    </p:embeddedFont>
    <p:embeddedFont>
      <p:font typeface="Mont Bold" charset="1" panose="00000800000000000000"/>
      <p:regular r:id="rId37"/>
    </p:embeddedFont>
    <p:embeddedFont>
      <p:font typeface="Montserrat Bold Italics" charset="1" panose="00000800000000000000"/>
      <p:regular r:id="rId38"/>
    </p:embeddedFont>
    <p:embeddedFont>
      <p:font typeface="TT Fors Bold" charset="1" panose="020B0003030001020000"/>
      <p:regular r:id="rId39"/>
    </p:embeddedFont>
    <p:embeddedFont>
      <p:font typeface="TT Fors" charset="1" panose="020B0003030001020000"/>
      <p:regular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8.jpeg" Type="http://schemas.openxmlformats.org/officeDocument/2006/relationships/image"/><Relationship Id="rId5" Target="../media/image39.jpeg" Type="http://schemas.openxmlformats.org/officeDocument/2006/relationships/image"/><Relationship Id="rId6" Target="../media/image43.png" Type="http://schemas.openxmlformats.org/officeDocument/2006/relationships/image"/><Relationship Id="rId7" Target="../media/image44.png" Type="http://schemas.openxmlformats.org/officeDocument/2006/relationships/image"/><Relationship Id="rId8" Target="../media/image45.png" Type="http://schemas.openxmlformats.org/officeDocument/2006/relationships/image"/><Relationship Id="rId9" Target="../media/image46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8.jpeg" Type="http://schemas.openxmlformats.org/officeDocument/2006/relationships/image"/><Relationship Id="rId5" Target="../media/image39.jpeg" Type="http://schemas.openxmlformats.org/officeDocument/2006/relationships/image"/><Relationship Id="rId6" Target="../media/image47.png" Type="http://schemas.openxmlformats.org/officeDocument/2006/relationships/image"/><Relationship Id="rId7" Target="../media/image48.png" Type="http://schemas.openxmlformats.org/officeDocument/2006/relationships/image"/><Relationship Id="rId8" Target="../media/image49.png" Type="http://schemas.openxmlformats.org/officeDocument/2006/relationships/image"/><Relationship Id="rId9" Target="../media/image50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8.jpeg" Type="http://schemas.openxmlformats.org/officeDocument/2006/relationships/image"/><Relationship Id="rId5" Target="../media/image39.jpeg" Type="http://schemas.openxmlformats.org/officeDocument/2006/relationships/image"/><Relationship Id="rId6" Target="../media/image51.png" Type="http://schemas.openxmlformats.org/officeDocument/2006/relationships/image"/><Relationship Id="rId7" Target="../media/image52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8.jpeg" Type="http://schemas.openxmlformats.org/officeDocument/2006/relationships/image"/><Relationship Id="rId5" Target="../media/image39.jpeg" Type="http://schemas.openxmlformats.org/officeDocument/2006/relationships/image"/><Relationship Id="rId6" Target="../media/image53.png" Type="http://schemas.openxmlformats.org/officeDocument/2006/relationships/image"/><Relationship Id="rId7" Target="../media/image54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55.jpeg" Type="http://schemas.openxmlformats.org/officeDocument/2006/relationships/image"/><Relationship Id="rId5" Target="../media/image56.jpeg" Type="http://schemas.openxmlformats.org/officeDocument/2006/relationships/image"/><Relationship Id="rId6" Target="../media/image57.png" Type="http://schemas.openxmlformats.org/officeDocument/2006/relationships/image"/><Relationship Id="rId7" Target="../media/image58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55.jpeg" Type="http://schemas.openxmlformats.org/officeDocument/2006/relationships/image"/><Relationship Id="rId5" Target="../media/image56.jpeg" Type="http://schemas.openxmlformats.org/officeDocument/2006/relationships/image"/><Relationship Id="rId6" Target="../media/image59.png" Type="http://schemas.openxmlformats.org/officeDocument/2006/relationships/image"/><Relationship Id="rId7" Target="../media/image6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55.jpeg" Type="http://schemas.openxmlformats.org/officeDocument/2006/relationships/image"/><Relationship Id="rId5" Target="../media/image56.jpeg" Type="http://schemas.openxmlformats.org/officeDocument/2006/relationships/image"/><Relationship Id="rId6" Target="../media/image61.png" Type="http://schemas.openxmlformats.org/officeDocument/2006/relationships/image"/><Relationship Id="rId7" Target="../media/image62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55.jpeg" Type="http://schemas.openxmlformats.org/officeDocument/2006/relationships/image"/><Relationship Id="rId5" Target="../media/image56.jpeg" Type="http://schemas.openxmlformats.org/officeDocument/2006/relationships/image"/><Relationship Id="rId6" Target="../media/image63.png" Type="http://schemas.openxmlformats.org/officeDocument/2006/relationships/image"/><Relationship Id="rId7" Target="../media/image64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55.jpeg" Type="http://schemas.openxmlformats.org/officeDocument/2006/relationships/image"/><Relationship Id="rId5" Target="../media/image65.jpeg" Type="http://schemas.openxmlformats.org/officeDocument/2006/relationships/image"/><Relationship Id="rId6" Target="../media/image66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67.png" Type="http://schemas.openxmlformats.org/officeDocument/2006/relationships/image"/><Relationship Id="rId5" Target="../media/image68.png" Type="http://schemas.openxmlformats.org/officeDocument/2006/relationships/image"/><Relationship Id="rId6" Target="../media/image6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70.png" Type="http://schemas.openxmlformats.org/officeDocument/2006/relationships/image"/><Relationship Id="rId5" Target="../media/image71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jpeg" Type="http://schemas.openxmlformats.org/officeDocument/2006/relationships/image"/><Relationship Id="rId3" Target="../media/image8.png" Type="http://schemas.openxmlformats.org/officeDocument/2006/relationships/image"/><Relationship Id="rId4" Target="../media/image9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73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74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75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7.pn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78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79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6.png" Type="http://schemas.openxmlformats.org/officeDocument/2006/relationships/image"/><Relationship Id="rId11" Target="../media/image87.svg" Type="http://schemas.openxmlformats.org/officeDocument/2006/relationships/image"/><Relationship Id="rId12" Target="../media/image88.png" Type="http://schemas.openxmlformats.org/officeDocument/2006/relationships/image"/><Relationship Id="rId13" Target="../media/image89.svg" Type="http://schemas.openxmlformats.org/officeDocument/2006/relationships/image"/><Relationship Id="rId14" Target="../media/image90.png" Type="http://schemas.openxmlformats.org/officeDocument/2006/relationships/image"/><Relationship Id="rId15" Target="../media/image91.svg" Type="http://schemas.openxmlformats.org/officeDocument/2006/relationships/image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80.png" Type="http://schemas.openxmlformats.org/officeDocument/2006/relationships/image"/><Relationship Id="rId5" Target="../media/image81.png" Type="http://schemas.openxmlformats.org/officeDocument/2006/relationships/image"/><Relationship Id="rId6" Target="../media/image82.png" Type="http://schemas.openxmlformats.org/officeDocument/2006/relationships/image"/><Relationship Id="rId7" Target="../media/image83.svg" Type="http://schemas.openxmlformats.org/officeDocument/2006/relationships/image"/><Relationship Id="rId8" Target="../media/image84.png" Type="http://schemas.openxmlformats.org/officeDocument/2006/relationships/image"/><Relationship Id="rId9" Target="../media/image85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svg" Type="http://schemas.openxmlformats.org/officeDocument/2006/relationships/image"/><Relationship Id="rId4" Target="../media/image13.jpeg" Type="http://schemas.openxmlformats.org/officeDocument/2006/relationships/image"/><Relationship Id="rId5" Target="../media/image14.jpeg" Type="http://schemas.openxmlformats.org/officeDocument/2006/relationships/image"/><Relationship Id="rId6" Target="../media/image1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image17.jpeg" Type="http://schemas.openxmlformats.org/officeDocument/2006/relationships/image"/><Relationship Id="rId4" Target="../media/image18.jpeg" Type="http://schemas.openxmlformats.org/officeDocument/2006/relationships/image"/><Relationship Id="rId5" Target="../media/image19.jpeg" Type="http://schemas.openxmlformats.org/officeDocument/2006/relationships/image"/><Relationship Id="rId6" Target="../media/image20.png" Type="http://schemas.openxmlformats.org/officeDocument/2006/relationships/image"/><Relationship Id="rId7" Target="../media/image21.png" Type="http://schemas.openxmlformats.org/officeDocument/2006/relationships/image"/><Relationship Id="rId8" Target="../media/image2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2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jpeg" Type="http://schemas.openxmlformats.org/officeDocument/2006/relationships/image"/><Relationship Id="rId11" Target="../media/image33.jpe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26.png" Type="http://schemas.openxmlformats.org/officeDocument/2006/relationships/image"/><Relationship Id="rId5" Target="../media/image27.jpeg" Type="http://schemas.openxmlformats.org/officeDocument/2006/relationships/image"/><Relationship Id="rId6" Target="../media/image28.jpeg" Type="http://schemas.openxmlformats.org/officeDocument/2006/relationships/image"/><Relationship Id="rId7" Target="../media/image29.jpeg" Type="http://schemas.openxmlformats.org/officeDocument/2006/relationships/image"/><Relationship Id="rId8" Target="../media/image30.jpe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4.jpeg" Type="http://schemas.openxmlformats.org/officeDocument/2006/relationships/image"/><Relationship Id="rId5" Target="../media/image35.png" Type="http://schemas.openxmlformats.org/officeDocument/2006/relationships/image"/><Relationship Id="rId6" Target="../media/image36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37.png" Type="http://schemas.openxmlformats.org/officeDocument/2006/relationships/image"/><Relationship Id="rId5" Target="../media/image38.jpeg" Type="http://schemas.openxmlformats.org/officeDocument/2006/relationships/image"/><Relationship Id="rId6" Target="../media/image39.jpeg" Type="http://schemas.openxmlformats.org/officeDocument/2006/relationships/image"/><Relationship Id="rId7" Target="../media/image4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8.png" Type="http://schemas.openxmlformats.org/officeDocument/2006/relationships/image"/><Relationship Id="rId4" Target="../media/image9.svg" Type="http://schemas.openxmlformats.org/officeDocument/2006/relationships/image"/><Relationship Id="rId5" Target="../media/image38.jpeg" Type="http://schemas.openxmlformats.org/officeDocument/2006/relationships/image"/><Relationship Id="rId6" Target="../media/image39.jpeg" Type="http://schemas.openxmlformats.org/officeDocument/2006/relationships/image"/><Relationship Id="rId7" Target="../media/image4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633855">
            <a:off x="4895322" y="1344556"/>
            <a:ext cx="4493765" cy="188739"/>
          </a:xfrm>
          <a:custGeom>
            <a:avLst/>
            <a:gdLst/>
            <a:ahLst/>
            <a:cxnLst/>
            <a:rect r="r" b="b" t="t" l="l"/>
            <a:pathLst>
              <a:path h="188739" w="4493765">
                <a:moveTo>
                  <a:pt x="0" y="0"/>
                </a:moveTo>
                <a:lnTo>
                  <a:pt x="4493764" y="0"/>
                </a:lnTo>
                <a:lnTo>
                  <a:pt x="4493764" y="188739"/>
                </a:lnTo>
                <a:lnTo>
                  <a:pt x="0" y="1887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5882" r="-17068" b="-85882"/>
            </a:stretch>
          </a:blipFill>
        </p:spPr>
      </p:sp>
      <p:grpSp>
        <p:nvGrpSpPr>
          <p:cNvPr name="Group 3" id="3"/>
          <p:cNvGrpSpPr/>
          <p:nvPr/>
        </p:nvGrpSpPr>
        <p:grpSpPr>
          <a:xfrm rot="2766751">
            <a:off x="5682545" y="-1719915"/>
            <a:ext cx="1780343" cy="4722915"/>
            <a:chOff x="0" y="0"/>
            <a:chExt cx="527847" cy="140027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27847" cy="1400277"/>
            </a:xfrm>
            <a:custGeom>
              <a:avLst/>
              <a:gdLst/>
              <a:ahLst/>
              <a:cxnLst/>
              <a:rect r="r" b="b" t="t" l="l"/>
              <a:pathLst>
                <a:path h="1400277" w="527847">
                  <a:moveTo>
                    <a:pt x="0" y="0"/>
                  </a:moveTo>
                  <a:lnTo>
                    <a:pt x="527847" y="0"/>
                  </a:lnTo>
                  <a:lnTo>
                    <a:pt x="527847" y="1400277"/>
                  </a:lnTo>
                  <a:lnTo>
                    <a:pt x="0" y="1400277"/>
                  </a:lnTo>
                  <a:close/>
                </a:path>
              </a:pathLst>
            </a:custGeom>
            <a:solidFill>
              <a:srgbClr val="1993D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9525"/>
              <a:ext cx="527847" cy="1409802"/>
            </a:xfrm>
            <a:prstGeom prst="rect">
              <a:avLst/>
            </a:prstGeom>
          </p:spPr>
          <p:txBody>
            <a:bodyPr anchor="ctr" rtlCol="false" tIns="45127" lIns="45127" bIns="45127" rIns="45127"/>
            <a:lstStyle/>
            <a:p>
              <a:pPr algn="ctr">
                <a:lnSpc>
                  <a:spcPts val="345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2773341">
            <a:off x="57601" y="6131560"/>
            <a:ext cx="3426743" cy="418226"/>
          </a:xfrm>
          <a:custGeom>
            <a:avLst/>
            <a:gdLst/>
            <a:ahLst/>
            <a:cxnLst/>
            <a:rect r="r" b="b" t="t" l="l"/>
            <a:pathLst>
              <a:path h="418226" w="3426743">
                <a:moveTo>
                  <a:pt x="0" y="0"/>
                </a:moveTo>
                <a:lnTo>
                  <a:pt x="3426743" y="0"/>
                </a:lnTo>
                <a:lnTo>
                  <a:pt x="3426743" y="418226"/>
                </a:lnTo>
                <a:lnTo>
                  <a:pt x="0" y="4182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7585" t="-29539" r="-14568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2797100">
            <a:off x="1167440" y="3946439"/>
            <a:ext cx="1826571" cy="1996849"/>
            <a:chOff x="0" y="0"/>
            <a:chExt cx="541552" cy="59203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41552" cy="592038"/>
            </a:xfrm>
            <a:custGeom>
              <a:avLst/>
              <a:gdLst/>
              <a:ahLst/>
              <a:cxnLst/>
              <a:rect r="r" b="b" t="t" l="l"/>
              <a:pathLst>
                <a:path h="592038" w="541552">
                  <a:moveTo>
                    <a:pt x="0" y="0"/>
                  </a:moveTo>
                  <a:lnTo>
                    <a:pt x="541552" y="0"/>
                  </a:lnTo>
                  <a:lnTo>
                    <a:pt x="541552" y="592038"/>
                  </a:lnTo>
                  <a:lnTo>
                    <a:pt x="0" y="592038"/>
                  </a:lnTo>
                  <a:close/>
                </a:path>
              </a:pathLst>
            </a:custGeom>
            <a:solidFill>
              <a:srgbClr val="1993D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9525"/>
              <a:ext cx="541552" cy="601563"/>
            </a:xfrm>
            <a:prstGeom prst="rect">
              <a:avLst/>
            </a:prstGeom>
          </p:spPr>
          <p:txBody>
            <a:bodyPr anchor="ctr" rtlCol="false" tIns="45127" lIns="45127" bIns="45127" rIns="45127"/>
            <a:lstStyle/>
            <a:p>
              <a:pPr algn="ctr">
                <a:lnSpc>
                  <a:spcPts val="34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2816250">
            <a:off x="2223694" y="5666736"/>
            <a:ext cx="1767361" cy="1486304"/>
            <a:chOff x="0" y="0"/>
            <a:chExt cx="523998" cy="44066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523998" cy="440668"/>
            </a:xfrm>
            <a:custGeom>
              <a:avLst/>
              <a:gdLst/>
              <a:ahLst/>
              <a:cxnLst/>
              <a:rect r="r" b="b" t="t" l="l"/>
              <a:pathLst>
                <a:path h="440668" w="523998">
                  <a:moveTo>
                    <a:pt x="0" y="0"/>
                  </a:moveTo>
                  <a:lnTo>
                    <a:pt x="523998" y="0"/>
                  </a:lnTo>
                  <a:lnTo>
                    <a:pt x="523998" y="440668"/>
                  </a:lnTo>
                  <a:lnTo>
                    <a:pt x="0" y="440668"/>
                  </a:lnTo>
                  <a:close/>
                </a:path>
              </a:pathLst>
            </a:custGeom>
            <a:solidFill>
              <a:srgbClr val="1993D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"/>
              <a:ext cx="523998" cy="450193"/>
            </a:xfrm>
            <a:prstGeom prst="rect">
              <a:avLst/>
            </a:prstGeom>
          </p:spPr>
          <p:txBody>
            <a:bodyPr anchor="ctr" rtlCol="false" tIns="45127" lIns="45127" bIns="45127" rIns="4512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2816250">
            <a:off x="5185619" y="9457934"/>
            <a:ext cx="3327541" cy="1486304"/>
            <a:chOff x="0" y="0"/>
            <a:chExt cx="986569" cy="44066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986569" cy="440668"/>
            </a:xfrm>
            <a:custGeom>
              <a:avLst/>
              <a:gdLst/>
              <a:ahLst/>
              <a:cxnLst/>
              <a:rect r="r" b="b" t="t" l="l"/>
              <a:pathLst>
                <a:path h="440668" w="986569">
                  <a:moveTo>
                    <a:pt x="0" y="0"/>
                  </a:moveTo>
                  <a:lnTo>
                    <a:pt x="986569" y="0"/>
                  </a:lnTo>
                  <a:lnTo>
                    <a:pt x="986569" y="440668"/>
                  </a:lnTo>
                  <a:lnTo>
                    <a:pt x="0" y="440668"/>
                  </a:lnTo>
                  <a:close/>
                </a:path>
              </a:pathLst>
            </a:custGeom>
            <a:solidFill>
              <a:srgbClr val="1993D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986569" cy="450193"/>
            </a:xfrm>
            <a:prstGeom prst="rect">
              <a:avLst/>
            </a:prstGeom>
          </p:spPr>
          <p:txBody>
            <a:bodyPr anchor="ctr" rtlCol="false" tIns="45127" lIns="45127" bIns="45127" rIns="4512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-2818068">
            <a:off x="-489075" y="8117125"/>
            <a:ext cx="6119478" cy="609766"/>
            <a:chOff x="0" y="0"/>
            <a:chExt cx="1814338" cy="18078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814338" cy="180787"/>
            </a:xfrm>
            <a:custGeom>
              <a:avLst/>
              <a:gdLst/>
              <a:ahLst/>
              <a:cxnLst/>
              <a:rect r="r" b="b" t="t" l="l"/>
              <a:pathLst>
                <a:path h="180787" w="1814338">
                  <a:moveTo>
                    <a:pt x="0" y="0"/>
                  </a:moveTo>
                  <a:lnTo>
                    <a:pt x="1814338" y="0"/>
                  </a:lnTo>
                  <a:lnTo>
                    <a:pt x="1814338" y="180787"/>
                  </a:lnTo>
                  <a:lnTo>
                    <a:pt x="0" y="180787"/>
                  </a:lnTo>
                  <a:close/>
                </a:path>
              </a:pathLst>
            </a:custGeom>
            <a:solidFill>
              <a:srgbClr val="1E396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9525"/>
              <a:ext cx="1814338" cy="190312"/>
            </a:xfrm>
            <a:prstGeom prst="rect">
              <a:avLst/>
            </a:prstGeom>
          </p:spPr>
          <p:txBody>
            <a:bodyPr anchor="ctr" rtlCol="false" tIns="6597" lIns="6597" bIns="6597" rIns="659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-2775529">
            <a:off x="3496215" y="8134824"/>
            <a:ext cx="6119478" cy="609766"/>
            <a:chOff x="0" y="0"/>
            <a:chExt cx="1814338" cy="180787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814338" cy="180787"/>
            </a:xfrm>
            <a:custGeom>
              <a:avLst/>
              <a:gdLst/>
              <a:ahLst/>
              <a:cxnLst/>
              <a:rect r="r" b="b" t="t" l="l"/>
              <a:pathLst>
                <a:path h="180787" w="1814338">
                  <a:moveTo>
                    <a:pt x="0" y="0"/>
                  </a:moveTo>
                  <a:lnTo>
                    <a:pt x="1814338" y="0"/>
                  </a:lnTo>
                  <a:lnTo>
                    <a:pt x="1814338" y="180787"/>
                  </a:lnTo>
                  <a:lnTo>
                    <a:pt x="0" y="180787"/>
                  </a:lnTo>
                  <a:close/>
                </a:path>
              </a:pathLst>
            </a:custGeom>
            <a:solidFill>
              <a:srgbClr val="1E396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9525"/>
              <a:ext cx="1814338" cy="190312"/>
            </a:xfrm>
            <a:prstGeom prst="rect">
              <a:avLst/>
            </a:prstGeom>
          </p:spPr>
          <p:txBody>
            <a:bodyPr anchor="ctr" rtlCol="false" tIns="6597" lIns="6597" bIns="6597" rIns="659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-2818068">
            <a:off x="5592517" y="1531820"/>
            <a:ext cx="6119478" cy="609766"/>
            <a:chOff x="0" y="0"/>
            <a:chExt cx="1814338" cy="180787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814338" cy="180787"/>
            </a:xfrm>
            <a:custGeom>
              <a:avLst/>
              <a:gdLst/>
              <a:ahLst/>
              <a:cxnLst/>
              <a:rect r="r" b="b" t="t" l="l"/>
              <a:pathLst>
                <a:path h="180787" w="1814338">
                  <a:moveTo>
                    <a:pt x="0" y="0"/>
                  </a:moveTo>
                  <a:lnTo>
                    <a:pt x="1814338" y="0"/>
                  </a:lnTo>
                  <a:lnTo>
                    <a:pt x="1814338" y="180787"/>
                  </a:lnTo>
                  <a:lnTo>
                    <a:pt x="0" y="180787"/>
                  </a:lnTo>
                  <a:close/>
                </a:path>
              </a:pathLst>
            </a:custGeom>
            <a:solidFill>
              <a:srgbClr val="1E396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814338" cy="190312"/>
            </a:xfrm>
            <a:prstGeom prst="rect">
              <a:avLst/>
            </a:prstGeom>
          </p:spPr>
          <p:txBody>
            <a:bodyPr anchor="ctr" rtlCol="false" tIns="6597" lIns="6597" bIns="6597" rIns="659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2278022" y="7198648"/>
            <a:ext cx="533334" cy="53333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1E396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139700" y="130175"/>
              <a:ext cx="533400" cy="542925"/>
            </a:xfrm>
            <a:prstGeom prst="rect">
              <a:avLst/>
            </a:prstGeom>
          </p:spPr>
          <p:txBody>
            <a:bodyPr anchor="ctr" rtlCol="false" tIns="6597" lIns="6597" bIns="6597" rIns="659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sp>
        <p:nvSpPr>
          <p:cNvPr name="Freeform 28" id="28"/>
          <p:cNvSpPr/>
          <p:nvPr/>
        </p:nvSpPr>
        <p:spPr>
          <a:xfrm flipH="false" flipV="false" rot="2773341">
            <a:off x="-1707265" y="3615457"/>
            <a:ext cx="7389691" cy="935185"/>
          </a:xfrm>
          <a:custGeom>
            <a:avLst/>
            <a:gdLst/>
            <a:ahLst/>
            <a:cxnLst/>
            <a:rect r="r" b="b" t="t" l="l"/>
            <a:pathLst>
              <a:path h="935185" w="7389691">
                <a:moveTo>
                  <a:pt x="0" y="0"/>
                </a:moveTo>
                <a:lnTo>
                  <a:pt x="7389691" y="0"/>
                </a:lnTo>
                <a:lnTo>
                  <a:pt x="7389691" y="935185"/>
                </a:lnTo>
                <a:lnTo>
                  <a:pt x="0" y="9351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811" t="-29539" r="-46327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-2806339">
            <a:off x="5959742" y="1967192"/>
            <a:ext cx="6112828" cy="401794"/>
          </a:xfrm>
          <a:custGeom>
            <a:avLst/>
            <a:gdLst/>
            <a:ahLst/>
            <a:cxnLst/>
            <a:rect r="r" b="b" t="t" l="l"/>
            <a:pathLst>
              <a:path h="401794" w="6112828">
                <a:moveTo>
                  <a:pt x="0" y="0"/>
                </a:moveTo>
                <a:lnTo>
                  <a:pt x="6112828" y="0"/>
                </a:lnTo>
                <a:lnTo>
                  <a:pt x="6112828" y="401794"/>
                </a:lnTo>
                <a:lnTo>
                  <a:pt x="0" y="401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4877" r="-17068" b="-18776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-2806339">
            <a:off x="4440142" y="8343086"/>
            <a:ext cx="5416033" cy="387363"/>
          </a:xfrm>
          <a:custGeom>
            <a:avLst/>
            <a:gdLst/>
            <a:ahLst/>
            <a:cxnLst/>
            <a:rect r="r" b="b" t="t" l="l"/>
            <a:pathLst>
              <a:path h="387363" w="5416033">
                <a:moveTo>
                  <a:pt x="0" y="0"/>
                </a:moveTo>
                <a:lnTo>
                  <a:pt x="5416033" y="0"/>
                </a:lnTo>
                <a:lnTo>
                  <a:pt x="5416033" y="387363"/>
                </a:lnTo>
                <a:lnTo>
                  <a:pt x="0" y="3873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433" r="-17068" b="-9157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844996" y="3173108"/>
            <a:ext cx="956953" cy="956953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1E396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139700" y="130175"/>
              <a:ext cx="533400" cy="542925"/>
            </a:xfrm>
            <a:prstGeom prst="rect">
              <a:avLst/>
            </a:prstGeom>
          </p:spPr>
          <p:txBody>
            <a:bodyPr anchor="ctr" rtlCol="false" tIns="6597" lIns="6597" bIns="6597" rIns="6597"/>
            <a:lstStyle/>
            <a:p>
              <a:pPr algn="ctr">
                <a:lnSpc>
                  <a:spcPts val="345"/>
                </a:lnSpc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10381409" y="6794483"/>
            <a:ext cx="213179" cy="327339"/>
          </a:xfrm>
          <a:custGeom>
            <a:avLst/>
            <a:gdLst/>
            <a:ahLst/>
            <a:cxnLst/>
            <a:rect r="r" b="b" t="t" l="l"/>
            <a:pathLst>
              <a:path h="327339" w="213179">
                <a:moveTo>
                  <a:pt x="0" y="0"/>
                </a:moveTo>
                <a:lnTo>
                  <a:pt x="213179" y="0"/>
                </a:lnTo>
                <a:lnTo>
                  <a:pt x="213179" y="327338"/>
                </a:lnTo>
                <a:lnTo>
                  <a:pt x="0" y="3273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0381409" y="7493296"/>
            <a:ext cx="267732" cy="268710"/>
          </a:xfrm>
          <a:custGeom>
            <a:avLst/>
            <a:gdLst/>
            <a:ahLst/>
            <a:cxnLst/>
            <a:rect r="r" b="b" t="t" l="l"/>
            <a:pathLst>
              <a:path h="268710" w="267732">
                <a:moveTo>
                  <a:pt x="0" y="0"/>
                </a:moveTo>
                <a:lnTo>
                  <a:pt x="267732" y="0"/>
                </a:lnTo>
                <a:lnTo>
                  <a:pt x="267732" y="268710"/>
                </a:lnTo>
                <a:lnTo>
                  <a:pt x="0" y="26871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6" id="36"/>
          <p:cNvSpPr txBox="true"/>
          <p:nvPr/>
        </p:nvSpPr>
        <p:spPr>
          <a:xfrm rot="0">
            <a:off x="10720565" y="6625968"/>
            <a:ext cx="4356591" cy="6251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5"/>
              </a:lnSpc>
            </a:pPr>
            <a:r>
              <a:rPr lang="en-US" sz="1639" spc="73">
                <a:solidFill>
                  <a:srgbClr val="0F1035"/>
                </a:solidFill>
                <a:latin typeface="Mont"/>
                <a:ea typeface="Mont"/>
                <a:cs typeface="Mont"/>
                <a:sym typeface="Mont"/>
              </a:rPr>
              <a:t>FRÝDEK-MÍSTEK, Kvapilova 2133, 738 01 </a:t>
            </a:r>
          </a:p>
          <a:p>
            <a:pPr algn="l">
              <a:lnSpc>
                <a:spcPts val="2295"/>
              </a:lnSpc>
            </a:pPr>
            <a:r>
              <a:rPr lang="en-US" sz="1639" spc="73">
                <a:solidFill>
                  <a:srgbClr val="0F1035"/>
                </a:solidFill>
                <a:latin typeface="Mont"/>
                <a:ea typeface="Mont"/>
                <a:cs typeface="Mont"/>
                <a:sym typeface="Mont"/>
              </a:rPr>
              <a:t>CZECH REPUBLIC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0720565" y="7489323"/>
            <a:ext cx="4356591" cy="2726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5"/>
              </a:lnSpc>
            </a:pPr>
            <a:r>
              <a:rPr lang="en-US" sz="1639" spc="73">
                <a:solidFill>
                  <a:srgbClr val="0F1035"/>
                </a:solidFill>
                <a:latin typeface="Montserrat"/>
                <a:ea typeface="Montserrat"/>
                <a:cs typeface="Montserrat"/>
                <a:sym typeface="Montserrat"/>
              </a:rPr>
              <a:t>www.</a:t>
            </a:r>
            <a:r>
              <a:rPr lang="en-US" sz="1639" spc="73" b="true">
                <a:solidFill>
                  <a:srgbClr val="0F1035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transcon</a:t>
            </a:r>
            <a:r>
              <a:rPr lang="en-US" sz="1639" spc="73">
                <a:solidFill>
                  <a:srgbClr val="0F1035"/>
                </a:solidFill>
                <a:latin typeface="Montserrat"/>
                <a:ea typeface="Montserrat"/>
                <a:cs typeface="Montserrat"/>
                <a:sym typeface="Montserrat"/>
              </a:rPr>
              <a:t>.cz</a:t>
            </a:r>
          </a:p>
        </p:txBody>
      </p:sp>
      <p:sp>
        <p:nvSpPr>
          <p:cNvPr name="Freeform 38" id="38"/>
          <p:cNvSpPr/>
          <p:nvPr/>
        </p:nvSpPr>
        <p:spPr>
          <a:xfrm flipH="false" flipV="false" rot="0">
            <a:off x="9439020" y="4281337"/>
            <a:ext cx="7584574" cy="1737003"/>
          </a:xfrm>
          <a:custGeom>
            <a:avLst/>
            <a:gdLst/>
            <a:ahLst/>
            <a:cxnLst/>
            <a:rect r="r" b="b" t="t" l="l"/>
            <a:pathLst>
              <a:path h="1737003" w="7584574">
                <a:moveTo>
                  <a:pt x="0" y="0"/>
                </a:moveTo>
                <a:lnTo>
                  <a:pt x="7584574" y="0"/>
                </a:lnTo>
                <a:lnTo>
                  <a:pt x="7584574" y="1737003"/>
                </a:lnTo>
                <a:lnTo>
                  <a:pt x="0" y="173700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11380787" y="8171147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LED návěstidla</a:t>
            </a:r>
          </a:p>
        </p:txBody>
      </p:sp>
      <p:sp>
        <p:nvSpPr>
          <p:cNvPr name="Freeform 6" id="6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2197915" y="9345715"/>
            <a:ext cx="5862387" cy="1369850"/>
            <a:chOff x="0" y="0"/>
            <a:chExt cx="1544003" cy="36078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44003" cy="360784"/>
            </a:xfrm>
            <a:custGeom>
              <a:avLst/>
              <a:gdLst/>
              <a:ahLst/>
              <a:cxnLst/>
              <a:rect r="r" b="b" t="t" l="l"/>
              <a:pathLst>
                <a:path h="360784" w="1544003">
                  <a:moveTo>
                    <a:pt x="0" y="0"/>
                  </a:moveTo>
                  <a:lnTo>
                    <a:pt x="1544003" y="0"/>
                  </a:lnTo>
                  <a:lnTo>
                    <a:pt x="1544003" y="360784"/>
                  </a:lnTo>
                  <a:lnTo>
                    <a:pt x="0" y="36078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47625"/>
              <a:ext cx="1544003" cy="3131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4" id="14"/>
          <p:cNvSpPr txBox="true"/>
          <p:nvPr/>
        </p:nvSpPr>
        <p:spPr>
          <a:xfrm rot="0">
            <a:off x="1028700" y="876300"/>
            <a:ext cx="6779348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LED návěstidla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264603" y="3359753"/>
            <a:ext cx="4106246" cy="2645492"/>
            <a:chOff x="0" y="0"/>
            <a:chExt cx="5474995" cy="352732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508181" cy="3527323"/>
            </a:xfrm>
            <a:custGeom>
              <a:avLst/>
              <a:gdLst/>
              <a:ahLst/>
              <a:cxnLst/>
              <a:rect r="r" b="b" t="t" l="l"/>
              <a:pathLst>
                <a:path h="3527323" w="3508181">
                  <a:moveTo>
                    <a:pt x="0" y="0"/>
                  </a:moveTo>
                  <a:lnTo>
                    <a:pt x="3508181" y="0"/>
                  </a:lnTo>
                  <a:lnTo>
                    <a:pt x="3508181" y="3527323"/>
                  </a:lnTo>
                  <a:lnTo>
                    <a:pt x="0" y="35273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72" t="0" r="-272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541833" y="728649"/>
              <a:ext cx="2783487" cy="2798674"/>
            </a:xfrm>
            <a:custGeom>
              <a:avLst/>
              <a:gdLst/>
              <a:ahLst/>
              <a:cxnLst/>
              <a:rect r="r" b="b" t="t" l="l"/>
              <a:pathLst>
                <a:path h="2798674" w="2783487">
                  <a:moveTo>
                    <a:pt x="0" y="0"/>
                  </a:moveTo>
                  <a:lnTo>
                    <a:pt x="2783487" y="0"/>
                  </a:lnTo>
                  <a:lnTo>
                    <a:pt x="2783487" y="2798674"/>
                  </a:lnTo>
                  <a:lnTo>
                    <a:pt x="0" y="27986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272" t="0" r="-272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2691508" y="728649"/>
              <a:ext cx="2783487" cy="2798674"/>
            </a:xfrm>
            <a:custGeom>
              <a:avLst/>
              <a:gdLst/>
              <a:ahLst/>
              <a:cxnLst/>
              <a:rect r="r" b="b" t="t" l="l"/>
              <a:pathLst>
                <a:path h="2798674" w="2783487">
                  <a:moveTo>
                    <a:pt x="0" y="0"/>
                  </a:moveTo>
                  <a:lnTo>
                    <a:pt x="2783487" y="0"/>
                  </a:lnTo>
                  <a:lnTo>
                    <a:pt x="2783487" y="2798674"/>
                  </a:lnTo>
                  <a:lnTo>
                    <a:pt x="0" y="27986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272" t="0" r="-272" b="0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true" flipV="false" rot="0">
            <a:off x="343859" y="5244456"/>
            <a:ext cx="4014989" cy="7137759"/>
          </a:xfrm>
          <a:custGeom>
            <a:avLst/>
            <a:gdLst/>
            <a:ahLst/>
            <a:cxnLst/>
            <a:rect r="r" b="b" t="t" l="l"/>
            <a:pathLst>
              <a:path h="7137759" w="4014989">
                <a:moveTo>
                  <a:pt x="4014990" y="0"/>
                </a:moveTo>
                <a:lnTo>
                  <a:pt x="0" y="0"/>
                </a:lnTo>
                <a:lnTo>
                  <a:pt x="0" y="7137759"/>
                </a:lnTo>
                <a:lnTo>
                  <a:pt x="4014990" y="7137759"/>
                </a:lnTo>
                <a:lnTo>
                  <a:pt x="401499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4437523" y="3680695"/>
            <a:ext cx="6741049" cy="2806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TLE20 (LETIŠTĚ/HELIPORTY)</a:t>
            </a:r>
          </a:p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A/230 V LED všesměrová/směrová </a:t>
            </a:r>
          </a:p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návěstidla nízké/střední intenzity pro stacionární/přenosné použití</a:t>
            </a:r>
          </a:p>
          <a:p>
            <a:pPr algn="l">
              <a:lnSpc>
                <a:spcPts val="2800"/>
              </a:lnSpc>
            </a:pPr>
          </a:p>
          <a:p>
            <a:pPr algn="l" marL="431801" indent="-215900" lvl="1">
              <a:lnSpc>
                <a:spcPts val="28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END, FATO, HAPP, RWY, THR, THREND, TLOF, TWY</a:t>
            </a:r>
          </a:p>
          <a:p>
            <a:pPr algn="l">
              <a:lnSpc>
                <a:spcPts val="2800"/>
              </a:lnSpc>
              <a:spcBef>
                <a:spcPct val="0"/>
              </a:spcBef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4437523" y="7235622"/>
            <a:ext cx="6201348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TLE27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 LED směrová návěstidla vysoké intenzity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ro CAT I–III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RGL</a:t>
            </a:r>
          </a:p>
          <a:p>
            <a:pPr algn="l">
              <a:lnSpc>
                <a:spcPts val="3000"/>
              </a:lnSpc>
            </a:pPr>
          </a:p>
        </p:txBody>
      </p:sp>
      <p:grpSp>
        <p:nvGrpSpPr>
          <p:cNvPr name="Group 22" id="22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11380787" y="8171147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LED návěstidla</a:t>
            </a:r>
          </a:p>
        </p:txBody>
      </p:sp>
      <p:sp>
        <p:nvSpPr>
          <p:cNvPr name="Freeform 6" id="6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2197915" y="9345715"/>
            <a:ext cx="5862387" cy="1369850"/>
            <a:chOff x="0" y="0"/>
            <a:chExt cx="1544003" cy="36078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44003" cy="360784"/>
            </a:xfrm>
            <a:custGeom>
              <a:avLst/>
              <a:gdLst/>
              <a:ahLst/>
              <a:cxnLst/>
              <a:rect r="r" b="b" t="t" l="l"/>
              <a:pathLst>
                <a:path h="360784" w="1544003">
                  <a:moveTo>
                    <a:pt x="0" y="0"/>
                  </a:moveTo>
                  <a:lnTo>
                    <a:pt x="1544003" y="0"/>
                  </a:lnTo>
                  <a:lnTo>
                    <a:pt x="1544003" y="360784"/>
                  </a:lnTo>
                  <a:lnTo>
                    <a:pt x="0" y="36078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47625"/>
              <a:ext cx="1544003" cy="3131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4" id="14"/>
          <p:cNvSpPr txBox="true"/>
          <p:nvPr/>
        </p:nvSpPr>
        <p:spPr>
          <a:xfrm rot="0">
            <a:off x="1028700" y="876300"/>
            <a:ext cx="6703211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LED návěstidla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210274" y="7030761"/>
            <a:ext cx="2491783" cy="2314954"/>
          </a:xfrm>
          <a:custGeom>
            <a:avLst/>
            <a:gdLst/>
            <a:ahLst/>
            <a:cxnLst/>
            <a:rect r="r" b="b" t="t" l="l"/>
            <a:pathLst>
              <a:path h="2314954" w="2491783">
                <a:moveTo>
                  <a:pt x="0" y="0"/>
                </a:moveTo>
                <a:lnTo>
                  <a:pt x="2491783" y="0"/>
                </a:lnTo>
                <a:lnTo>
                  <a:pt x="2491783" y="2314954"/>
                </a:lnTo>
                <a:lnTo>
                  <a:pt x="0" y="23149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5985" t="-15672" r="-33153" b="-16637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760056" y="3787858"/>
            <a:ext cx="3291691" cy="1997233"/>
            <a:chOff x="0" y="0"/>
            <a:chExt cx="4388921" cy="266297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212753" cy="2653976"/>
            </a:xfrm>
            <a:custGeom>
              <a:avLst/>
              <a:gdLst/>
              <a:ahLst/>
              <a:cxnLst/>
              <a:rect r="r" b="b" t="t" l="l"/>
              <a:pathLst>
                <a:path h="2653976" w="2212753">
                  <a:moveTo>
                    <a:pt x="0" y="0"/>
                  </a:moveTo>
                  <a:lnTo>
                    <a:pt x="2212753" y="0"/>
                  </a:lnTo>
                  <a:lnTo>
                    <a:pt x="2212753" y="2653976"/>
                  </a:lnTo>
                  <a:lnTo>
                    <a:pt x="0" y="26539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261054" y="348621"/>
              <a:ext cx="1903398" cy="2282936"/>
            </a:xfrm>
            <a:custGeom>
              <a:avLst/>
              <a:gdLst/>
              <a:ahLst/>
              <a:cxnLst/>
              <a:rect r="r" b="b" t="t" l="l"/>
              <a:pathLst>
                <a:path h="2282936" w="1903398">
                  <a:moveTo>
                    <a:pt x="0" y="0"/>
                  </a:moveTo>
                  <a:lnTo>
                    <a:pt x="1903398" y="0"/>
                  </a:lnTo>
                  <a:lnTo>
                    <a:pt x="1903398" y="2282936"/>
                  </a:lnTo>
                  <a:lnTo>
                    <a:pt x="0" y="22829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2459327" y="348621"/>
              <a:ext cx="1929594" cy="2314356"/>
            </a:xfrm>
            <a:custGeom>
              <a:avLst/>
              <a:gdLst/>
              <a:ahLst/>
              <a:cxnLst/>
              <a:rect r="r" b="b" t="t" l="l"/>
              <a:pathLst>
                <a:path h="2314356" w="1929594">
                  <a:moveTo>
                    <a:pt x="0" y="0"/>
                  </a:moveTo>
                  <a:lnTo>
                    <a:pt x="1929594" y="0"/>
                  </a:lnTo>
                  <a:lnTo>
                    <a:pt x="1929594" y="2314356"/>
                  </a:lnTo>
                  <a:lnTo>
                    <a:pt x="0" y="23143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4286502" y="7380091"/>
            <a:ext cx="6201348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TLB1-H.LE (HELIPORTY)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230 V LED všesměrový maják pro heliporty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4342273" y="3974998"/>
            <a:ext cx="6201348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TLE24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 LED směrová návěstidla nízké/střední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intenzity pro CAT I-III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END, RWY, THR, THREND</a:t>
            </a:r>
          </a:p>
          <a:p>
            <a:pPr algn="l">
              <a:lnSpc>
                <a:spcPts val="3000"/>
              </a:lnSpc>
            </a:pPr>
          </a:p>
        </p:txBody>
      </p:sp>
      <p:grpSp>
        <p:nvGrpSpPr>
          <p:cNvPr name="Group 22" id="22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883269" y="4281125"/>
            <a:ext cx="6816375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ML 121 (LETŠTĚ/HELIPORTY)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nadzemní halogenová návěstidla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A, všesměrová, nízké/střední intenzity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END, THR, TWY, FATO, TLOF, HAPP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12257108" y="9264091"/>
            <a:ext cx="5472355" cy="3086100"/>
            <a:chOff x="0" y="0"/>
            <a:chExt cx="1441279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41279" cy="812800"/>
            </a:xfrm>
            <a:custGeom>
              <a:avLst/>
              <a:gdLst/>
              <a:ahLst/>
              <a:cxnLst/>
              <a:rect r="r" b="b" t="t" l="l"/>
              <a:pathLst>
                <a:path h="812800" w="1441279">
                  <a:moveTo>
                    <a:pt x="0" y="0"/>
                  </a:moveTo>
                  <a:lnTo>
                    <a:pt x="1441279" y="0"/>
                  </a:lnTo>
                  <a:lnTo>
                    <a:pt x="144127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1441279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0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028700" y="3857276"/>
            <a:ext cx="2469819" cy="2469819"/>
          </a:xfrm>
          <a:custGeom>
            <a:avLst/>
            <a:gdLst/>
            <a:ahLst/>
            <a:cxnLst/>
            <a:rect r="r" b="b" t="t" l="l"/>
            <a:pathLst>
              <a:path h="2469819" w="2469819">
                <a:moveTo>
                  <a:pt x="0" y="0"/>
                </a:moveTo>
                <a:lnTo>
                  <a:pt x="2469819" y="0"/>
                </a:lnTo>
                <a:lnTo>
                  <a:pt x="2469819" y="2469819"/>
                </a:lnTo>
                <a:lnTo>
                  <a:pt x="0" y="2469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028700" y="6622853"/>
            <a:ext cx="2644301" cy="2644301"/>
          </a:xfrm>
          <a:custGeom>
            <a:avLst/>
            <a:gdLst/>
            <a:ahLst/>
            <a:cxnLst/>
            <a:rect r="r" b="b" t="t" l="l"/>
            <a:pathLst>
              <a:path h="2644301" w="2644301">
                <a:moveTo>
                  <a:pt x="0" y="0"/>
                </a:moveTo>
                <a:lnTo>
                  <a:pt x="2644301" y="0"/>
                </a:lnTo>
                <a:lnTo>
                  <a:pt x="2644301" y="2644301"/>
                </a:lnTo>
                <a:lnTo>
                  <a:pt x="0" y="26443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028700" y="151556"/>
            <a:ext cx="6327998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Halogenová návěstidla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návěstidla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883269" y="6997142"/>
            <a:ext cx="6816375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ML 122 (LETŠTĚ)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nadzemní halogenová návěstidla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A, všesměrová/směrová, střední intenzity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END, THR, THREND, RWY, TWY</a:t>
            </a:r>
          </a:p>
          <a:p>
            <a:pPr algn="l">
              <a:lnSpc>
                <a:spcPts val="3000"/>
              </a:lnSpc>
            </a:pPr>
          </a:p>
        </p:txBody>
      </p:sp>
    </p:spTree>
  </p:cSld>
  <p:clrMapOvr>
    <a:masterClrMapping/>
  </p:clrMapOvr>
  <p:transition spd="fast">
    <p:wipe dir="l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883269" y="4281125"/>
            <a:ext cx="6816375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 322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 halogenová všesměrová/směrová návěstidla vysoké/střední/nízké intenzity 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CAT I-III – RWY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NO-CAT – APP, END, RWY, THR, THREND, TWY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12257108" y="9264091"/>
            <a:ext cx="5472355" cy="3086100"/>
            <a:chOff x="0" y="0"/>
            <a:chExt cx="1441279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41279" cy="812800"/>
            </a:xfrm>
            <a:custGeom>
              <a:avLst/>
              <a:gdLst/>
              <a:ahLst/>
              <a:cxnLst/>
              <a:rect r="r" b="b" t="t" l="l"/>
              <a:pathLst>
                <a:path h="812800" w="1441279">
                  <a:moveTo>
                    <a:pt x="0" y="0"/>
                  </a:moveTo>
                  <a:lnTo>
                    <a:pt x="1441279" y="0"/>
                  </a:lnTo>
                  <a:lnTo>
                    <a:pt x="144127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1441279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0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971083" y="3716522"/>
            <a:ext cx="2345319" cy="2853957"/>
          </a:xfrm>
          <a:custGeom>
            <a:avLst/>
            <a:gdLst/>
            <a:ahLst/>
            <a:cxnLst/>
            <a:rect r="r" b="b" t="t" l="l"/>
            <a:pathLst>
              <a:path h="2853957" w="2345319">
                <a:moveTo>
                  <a:pt x="0" y="0"/>
                </a:moveTo>
                <a:lnTo>
                  <a:pt x="2345318" y="0"/>
                </a:lnTo>
                <a:lnTo>
                  <a:pt x="2345318" y="2853956"/>
                </a:lnTo>
                <a:lnTo>
                  <a:pt x="0" y="285395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181358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71083" y="6685461"/>
            <a:ext cx="2345319" cy="2697162"/>
          </a:xfrm>
          <a:custGeom>
            <a:avLst/>
            <a:gdLst/>
            <a:ahLst/>
            <a:cxnLst/>
            <a:rect r="r" b="b" t="t" l="l"/>
            <a:pathLst>
              <a:path h="2697162" w="2345319">
                <a:moveTo>
                  <a:pt x="0" y="0"/>
                </a:moveTo>
                <a:lnTo>
                  <a:pt x="2345318" y="0"/>
                </a:lnTo>
                <a:lnTo>
                  <a:pt x="2345318" y="2697161"/>
                </a:lnTo>
                <a:lnTo>
                  <a:pt x="0" y="26971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183081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návěstidla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883269" y="6997142"/>
            <a:ext cx="6816375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 421 (LETIŠTĚ)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 halogenová jednosměrná návěstidla vysoké intenzity pro kategorie CAT I–III 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ASR, END, THR, THRWB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028700" y="151556"/>
            <a:ext cx="6327998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Halogenová návěstidla</a:t>
            </a:r>
          </a:p>
        </p:txBody>
      </p:sp>
    </p:spTree>
  </p:cSld>
  <p:clrMapOvr>
    <a:masterClrMapping/>
  </p:clrMapOvr>
  <p:transition spd="fast">
    <p:wipe dir="l"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751070" y="8044952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355062" y="-306967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0"/>
                </a:moveTo>
                <a:lnTo>
                  <a:pt x="11422862" y="0"/>
                </a:lnTo>
                <a:lnTo>
                  <a:pt x="11422862" y="16173964"/>
                </a:lnTo>
                <a:lnTo>
                  <a:pt x="0" y="161739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72570" y="8727595"/>
            <a:ext cx="5306409" cy="1900555"/>
            <a:chOff x="0" y="0"/>
            <a:chExt cx="1397573" cy="50055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97573" cy="500558"/>
            </a:xfrm>
            <a:custGeom>
              <a:avLst/>
              <a:gdLst/>
              <a:ahLst/>
              <a:cxnLst/>
              <a:rect r="r" b="b" t="t" l="l"/>
              <a:pathLst>
                <a:path h="500558" w="1397573">
                  <a:moveTo>
                    <a:pt x="0" y="0"/>
                  </a:moveTo>
                  <a:lnTo>
                    <a:pt x="1397573" y="0"/>
                  </a:lnTo>
                  <a:lnTo>
                    <a:pt x="1397573" y="500558"/>
                  </a:lnTo>
                  <a:lnTo>
                    <a:pt x="0" y="50055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1397573" cy="452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5" y="-221445"/>
            <a:ext cx="5662200" cy="56622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0" t="-32157" r="0" b="-1337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0265" y="4060250"/>
            <a:ext cx="8251694" cy="825169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8502109" y="2574081"/>
            <a:ext cx="907144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ZAPUŠTĚNÁ NÁVĚSTIDLA </a:t>
            </a:r>
          </a:p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(TI-HALOGEN/TLI-LED)</a:t>
            </a:r>
          </a:p>
          <a:p>
            <a:pPr algn="just">
              <a:lnSpc>
                <a:spcPts val="260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8451622" y="151556"/>
            <a:ext cx="5530669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Zapuštěná návěstidla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451622" y="6877050"/>
            <a:ext cx="6201348" cy="3028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TI40/TI41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 halogenová směrová návěstidla vysoké intenzity pro CAT I-III 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40 série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- 8" průměr, výška 9,35 mm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41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série - 8" průměr, výška 6,35 mm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RCL, RETIL, TDZ, THL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8451622" y="3738894"/>
            <a:ext cx="6515604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TI42/TLI42 (LETIŠTĚ/HELIPORTY)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A/230 V halogen/LED všesměrová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návěstidla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nízké/střední intenzity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8" průměr, výška 3,5 mm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FATO, FPAG, RWY, SBL, SMG, TCL, TLOF, TWY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4967226" y="3564047"/>
            <a:ext cx="2817608" cy="2822797"/>
          </a:xfrm>
          <a:custGeom>
            <a:avLst/>
            <a:gdLst/>
            <a:ahLst/>
            <a:cxnLst/>
            <a:rect r="r" b="b" t="t" l="l"/>
            <a:pathLst>
              <a:path h="2822797" w="2817608">
                <a:moveTo>
                  <a:pt x="0" y="0"/>
                </a:moveTo>
                <a:lnTo>
                  <a:pt x="2817609" y="0"/>
                </a:lnTo>
                <a:lnTo>
                  <a:pt x="2817609" y="2822797"/>
                </a:lnTo>
                <a:lnTo>
                  <a:pt x="0" y="28227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4967226" y="6934200"/>
            <a:ext cx="2920587" cy="2915218"/>
          </a:xfrm>
          <a:custGeom>
            <a:avLst/>
            <a:gdLst/>
            <a:ahLst/>
            <a:cxnLst/>
            <a:rect r="r" b="b" t="t" l="l"/>
            <a:pathLst>
              <a:path h="2915218" w="2920587">
                <a:moveTo>
                  <a:pt x="0" y="0"/>
                </a:moveTo>
                <a:lnTo>
                  <a:pt x="2920587" y="0"/>
                </a:lnTo>
                <a:lnTo>
                  <a:pt x="2920587" y="2915218"/>
                </a:lnTo>
                <a:lnTo>
                  <a:pt x="0" y="29152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-2724232" y="-2057400"/>
            <a:ext cx="3086100" cy="3086100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751070" y="8044952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355062" y="-306967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0"/>
                </a:moveTo>
                <a:lnTo>
                  <a:pt x="11422862" y="0"/>
                </a:lnTo>
                <a:lnTo>
                  <a:pt x="11422862" y="16173964"/>
                </a:lnTo>
                <a:lnTo>
                  <a:pt x="0" y="161739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72570" y="8727595"/>
            <a:ext cx="5306409" cy="1900555"/>
            <a:chOff x="0" y="0"/>
            <a:chExt cx="1397573" cy="50055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97573" cy="500558"/>
            </a:xfrm>
            <a:custGeom>
              <a:avLst/>
              <a:gdLst/>
              <a:ahLst/>
              <a:cxnLst/>
              <a:rect r="r" b="b" t="t" l="l"/>
              <a:pathLst>
                <a:path h="500558" w="1397573">
                  <a:moveTo>
                    <a:pt x="0" y="0"/>
                  </a:moveTo>
                  <a:lnTo>
                    <a:pt x="1397573" y="0"/>
                  </a:lnTo>
                  <a:lnTo>
                    <a:pt x="1397573" y="500558"/>
                  </a:lnTo>
                  <a:lnTo>
                    <a:pt x="0" y="50055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1397573" cy="452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5" y="-221445"/>
            <a:ext cx="5662200" cy="56622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0" t="-32157" r="0" b="-1337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0265" y="4060250"/>
            <a:ext cx="8251694" cy="825169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8608750" y="7639050"/>
            <a:ext cx="6201348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TI43/TLI43 (LETIŠTĚ/HELIPORTY)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A/230 V halogen/LED všesměrová návěstidla nízké/střední intenzity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průměr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8", výška 4,0 mm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FPAG, SMG, TLOF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8502109" y="3364444"/>
            <a:ext cx="6981510" cy="455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Tl44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6,6/2,2 A halogenová směrová návěstidla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CAT I–III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44 série - 8" průměr, výška 6,35 mm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EREX, REL,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RGL,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SBL, TCL 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NO-CAT (nízká/střední intenzita)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END - dráhová koncová návěstidla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THR - prahová návěstidla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THREND - prahová a dráhová koncová návěstidla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4678962" y="7280297"/>
            <a:ext cx="2894595" cy="2894595"/>
          </a:xfrm>
          <a:custGeom>
            <a:avLst/>
            <a:gdLst/>
            <a:ahLst/>
            <a:cxnLst/>
            <a:rect r="r" b="b" t="t" l="l"/>
            <a:pathLst>
              <a:path h="2894595" w="2894595">
                <a:moveTo>
                  <a:pt x="0" y="0"/>
                </a:moveTo>
                <a:lnTo>
                  <a:pt x="2894595" y="0"/>
                </a:lnTo>
                <a:lnTo>
                  <a:pt x="2894595" y="2894595"/>
                </a:lnTo>
                <a:lnTo>
                  <a:pt x="0" y="28945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607993" y="3280685"/>
            <a:ext cx="2965564" cy="2960477"/>
          </a:xfrm>
          <a:custGeom>
            <a:avLst/>
            <a:gdLst/>
            <a:ahLst/>
            <a:cxnLst/>
            <a:rect r="r" b="b" t="t" l="l"/>
            <a:pathLst>
              <a:path h="2960477" w="2965564">
                <a:moveTo>
                  <a:pt x="0" y="0"/>
                </a:moveTo>
                <a:lnTo>
                  <a:pt x="2965564" y="0"/>
                </a:lnTo>
                <a:lnTo>
                  <a:pt x="2965564" y="2960478"/>
                </a:lnTo>
                <a:lnTo>
                  <a:pt x="0" y="29604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-2724232" y="-2057400"/>
            <a:ext cx="3086100" cy="308610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8502109" y="2574081"/>
            <a:ext cx="907144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ZAPUŠTĚNÁ NÁVĚSTIDLA </a:t>
            </a:r>
          </a:p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(TI-HALOGEN/TLI-LED)</a:t>
            </a:r>
          </a:p>
          <a:p>
            <a:pPr algn="just">
              <a:lnSpc>
                <a:spcPts val="26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8451622" y="151556"/>
            <a:ext cx="5530669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Zapuštěná návěstidla</a:t>
            </a:r>
          </a:p>
        </p:txBody>
      </p:sp>
    </p:spTree>
  </p:cSld>
  <p:clrMapOvr>
    <a:masterClrMapping/>
  </p:clrMapOvr>
  <p:transition spd="fast">
    <p:wipe dir="l"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751070" y="8044952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355062" y="-306967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0"/>
                </a:moveTo>
                <a:lnTo>
                  <a:pt x="11422862" y="0"/>
                </a:lnTo>
                <a:lnTo>
                  <a:pt x="11422862" y="16173964"/>
                </a:lnTo>
                <a:lnTo>
                  <a:pt x="0" y="161739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72570" y="8727595"/>
            <a:ext cx="5306409" cy="1900555"/>
            <a:chOff x="0" y="0"/>
            <a:chExt cx="1397573" cy="50055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97573" cy="500558"/>
            </a:xfrm>
            <a:custGeom>
              <a:avLst/>
              <a:gdLst/>
              <a:ahLst/>
              <a:cxnLst/>
              <a:rect r="r" b="b" t="t" l="l"/>
              <a:pathLst>
                <a:path h="500558" w="1397573">
                  <a:moveTo>
                    <a:pt x="0" y="0"/>
                  </a:moveTo>
                  <a:lnTo>
                    <a:pt x="1397573" y="0"/>
                  </a:lnTo>
                  <a:lnTo>
                    <a:pt x="1397573" y="500558"/>
                  </a:lnTo>
                  <a:lnTo>
                    <a:pt x="0" y="50055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1397573" cy="452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5" y="-221445"/>
            <a:ext cx="5662200" cy="56622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0" t="-32157" r="0" b="-1337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0265" y="4060250"/>
            <a:ext cx="8251694" cy="825169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8451622" y="3855255"/>
            <a:ext cx="7368810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TI45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6,6/2,2 A halogenová směrová návěstidla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ro CAT I–III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8" průměr, výška 6,35 mm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SBL, TCL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8502109" y="6617839"/>
            <a:ext cx="7200385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TI70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 halogenová směrová návěstidla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ro CAT I–III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průměr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12", výška 12,5 mm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END, RWY, RGL, THR, THREND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4418999" y="3253397"/>
            <a:ext cx="3154558" cy="3154558"/>
          </a:xfrm>
          <a:custGeom>
            <a:avLst/>
            <a:gdLst/>
            <a:ahLst/>
            <a:cxnLst/>
            <a:rect r="r" b="b" t="t" l="l"/>
            <a:pathLst>
              <a:path h="3154558" w="3154558">
                <a:moveTo>
                  <a:pt x="0" y="0"/>
                </a:moveTo>
                <a:lnTo>
                  <a:pt x="3154558" y="0"/>
                </a:lnTo>
                <a:lnTo>
                  <a:pt x="3154558" y="3154558"/>
                </a:lnTo>
                <a:lnTo>
                  <a:pt x="0" y="31545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459064" y="6407955"/>
            <a:ext cx="3114493" cy="3119066"/>
          </a:xfrm>
          <a:custGeom>
            <a:avLst/>
            <a:gdLst/>
            <a:ahLst/>
            <a:cxnLst/>
            <a:rect r="r" b="b" t="t" l="l"/>
            <a:pathLst>
              <a:path h="3119066" w="3114493">
                <a:moveTo>
                  <a:pt x="0" y="0"/>
                </a:moveTo>
                <a:lnTo>
                  <a:pt x="3114493" y="0"/>
                </a:lnTo>
                <a:lnTo>
                  <a:pt x="3114493" y="3119066"/>
                </a:lnTo>
                <a:lnTo>
                  <a:pt x="0" y="31190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-2724232" y="-2057400"/>
            <a:ext cx="3086100" cy="308610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8502109" y="2574081"/>
            <a:ext cx="907144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ZAPUŠTĚNÁ NÁVĚSTIDLA </a:t>
            </a:r>
          </a:p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(TI-HALOGEN/TLI-LED)</a:t>
            </a:r>
          </a:p>
          <a:p>
            <a:pPr algn="just">
              <a:lnSpc>
                <a:spcPts val="26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8451622" y="151556"/>
            <a:ext cx="5530669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Zapuštěná návěstidla</a:t>
            </a:r>
          </a:p>
        </p:txBody>
      </p:sp>
    </p:spTree>
  </p:cSld>
  <p:clrMapOvr>
    <a:masterClrMapping/>
  </p:clrMapOvr>
  <p:transition spd="fast">
    <p:wipe dir="l"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751070" y="8044952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355062" y="-306967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0"/>
                </a:moveTo>
                <a:lnTo>
                  <a:pt x="11422862" y="0"/>
                </a:lnTo>
                <a:lnTo>
                  <a:pt x="11422862" y="16173964"/>
                </a:lnTo>
                <a:lnTo>
                  <a:pt x="0" y="161739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72570" y="8727595"/>
            <a:ext cx="5306409" cy="1900555"/>
            <a:chOff x="0" y="0"/>
            <a:chExt cx="1397573" cy="50055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97573" cy="500558"/>
            </a:xfrm>
            <a:custGeom>
              <a:avLst/>
              <a:gdLst/>
              <a:ahLst/>
              <a:cxnLst/>
              <a:rect r="r" b="b" t="t" l="l"/>
              <a:pathLst>
                <a:path h="500558" w="1397573">
                  <a:moveTo>
                    <a:pt x="0" y="0"/>
                  </a:moveTo>
                  <a:lnTo>
                    <a:pt x="1397573" y="0"/>
                  </a:lnTo>
                  <a:lnTo>
                    <a:pt x="1397573" y="500558"/>
                  </a:lnTo>
                  <a:lnTo>
                    <a:pt x="0" y="50055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1397573" cy="452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5" y="-221445"/>
            <a:ext cx="5662200" cy="56622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0" t="-32157" r="0" b="-1337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0265" y="4060250"/>
            <a:ext cx="8251694" cy="825169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8502109" y="3855255"/>
            <a:ext cx="5901029" cy="264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TLl50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8" průměr, výška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6,35 mm, 6,6 A/2,2 A 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LED směrová návěstidla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EREX, RCL, REL, RETIL, RGL, SBL, TCL, TDZ, THL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8502109" y="6800796"/>
            <a:ext cx="5929583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TLl80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12" průměr, výška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6,35 mm, 6,6 A/2,2 A LED směrová návěstidla pro CAT I-III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ASR, END, THR, THRWB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4165093" y="3776233"/>
            <a:ext cx="3848285" cy="2482144"/>
          </a:xfrm>
          <a:custGeom>
            <a:avLst/>
            <a:gdLst/>
            <a:ahLst/>
            <a:cxnLst/>
            <a:rect r="r" b="b" t="t" l="l"/>
            <a:pathLst>
              <a:path h="2482144" w="3848285">
                <a:moveTo>
                  <a:pt x="0" y="0"/>
                </a:moveTo>
                <a:lnTo>
                  <a:pt x="3848285" y="0"/>
                </a:lnTo>
                <a:lnTo>
                  <a:pt x="3848285" y="2482144"/>
                </a:lnTo>
                <a:lnTo>
                  <a:pt x="0" y="24821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431692" y="6893730"/>
            <a:ext cx="3315087" cy="2138231"/>
          </a:xfrm>
          <a:custGeom>
            <a:avLst/>
            <a:gdLst/>
            <a:ahLst/>
            <a:cxnLst/>
            <a:rect r="r" b="b" t="t" l="l"/>
            <a:pathLst>
              <a:path h="2138231" w="3315087">
                <a:moveTo>
                  <a:pt x="0" y="0"/>
                </a:moveTo>
                <a:lnTo>
                  <a:pt x="3315087" y="0"/>
                </a:lnTo>
                <a:lnTo>
                  <a:pt x="3315087" y="2138231"/>
                </a:lnTo>
                <a:lnTo>
                  <a:pt x="0" y="21382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-2724232" y="-2057400"/>
            <a:ext cx="3086100" cy="308610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8502109" y="2574081"/>
            <a:ext cx="907144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ZAPUŠTĚNÁ NÁVĚSTIDLA </a:t>
            </a:r>
          </a:p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(TI-HALOGEN/TLI-LED)</a:t>
            </a:r>
          </a:p>
          <a:p>
            <a:pPr algn="just">
              <a:lnSpc>
                <a:spcPts val="26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8451622" y="151556"/>
            <a:ext cx="5530669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Zapuštěná návěstidla</a:t>
            </a:r>
          </a:p>
        </p:txBody>
      </p:sp>
    </p:spTree>
  </p:cSld>
  <p:clrMapOvr>
    <a:masterClrMapping/>
  </p:clrMapOvr>
  <p:transition spd="fast">
    <p:wipe dir="l"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751070" y="8044952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2355062" y="-306967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0"/>
                </a:moveTo>
                <a:lnTo>
                  <a:pt x="11422862" y="0"/>
                </a:lnTo>
                <a:lnTo>
                  <a:pt x="11422862" y="16173964"/>
                </a:lnTo>
                <a:lnTo>
                  <a:pt x="0" y="161739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72570" y="8727595"/>
            <a:ext cx="5306409" cy="1900555"/>
            <a:chOff x="0" y="0"/>
            <a:chExt cx="1397573" cy="50055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397573" cy="500558"/>
            </a:xfrm>
            <a:custGeom>
              <a:avLst/>
              <a:gdLst/>
              <a:ahLst/>
              <a:cxnLst/>
              <a:rect r="r" b="b" t="t" l="l"/>
              <a:pathLst>
                <a:path h="500558" w="1397573">
                  <a:moveTo>
                    <a:pt x="0" y="0"/>
                  </a:moveTo>
                  <a:lnTo>
                    <a:pt x="1397573" y="0"/>
                  </a:lnTo>
                  <a:lnTo>
                    <a:pt x="1397573" y="500558"/>
                  </a:lnTo>
                  <a:lnTo>
                    <a:pt x="0" y="50055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1397573" cy="4529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07415" y="-221445"/>
            <a:ext cx="5662200" cy="56622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0" t="-32157" r="0" b="-1337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50265" y="4060250"/>
            <a:ext cx="8251694" cy="825169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3" id="13"/>
          <p:cNvSpPr txBox="true"/>
          <p:nvPr/>
        </p:nvSpPr>
        <p:spPr>
          <a:xfrm rot="0">
            <a:off x="8451622" y="4003100"/>
            <a:ext cx="6330086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TLl81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12" průměr, výška 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6,35 mm, 6,6 A/2,2 A LED směrová návěstidla pro CAT I-III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RWY , RGL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4585332" y="3917808"/>
            <a:ext cx="3409293" cy="2198994"/>
          </a:xfrm>
          <a:custGeom>
            <a:avLst/>
            <a:gdLst/>
            <a:ahLst/>
            <a:cxnLst/>
            <a:rect r="r" b="b" t="t" l="l"/>
            <a:pathLst>
              <a:path h="2198994" w="3409293">
                <a:moveTo>
                  <a:pt x="0" y="0"/>
                </a:moveTo>
                <a:lnTo>
                  <a:pt x="3409293" y="0"/>
                </a:lnTo>
                <a:lnTo>
                  <a:pt x="3409293" y="2198994"/>
                </a:lnTo>
                <a:lnTo>
                  <a:pt x="0" y="219899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-2724232" y="-2057400"/>
            <a:ext cx="3086100" cy="3086100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8502109" y="2574081"/>
            <a:ext cx="9071448" cy="989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ZAPUŠTĚNÁ NÁVĚSTIDLA </a:t>
            </a:r>
          </a:p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(TI-HALOGEN/TLI-LED)</a:t>
            </a:r>
          </a:p>
          <a:p>
            <a:pPr algn="just">
              <a:lnSpc>
                <a:spcPts val="260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8451622" y="151556"/>
            <a:ext cx="5530669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Zapuštěná návěstidla</a:t>
            </a:r>
          </a:p>
        </p:txBody>
      </p:sp>
    </p:spTree>
  </p:cSld>
  <p:clrMapOvr>
    <a:masterClrMapping/>
  </p:clrMapOvr>
  <p:transition spd="fast">
    <p:wipe dir="l"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451622" y="876300"/>
            <a:ext cx="9121935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Letištní znaky</a:t>
            </a:r>
          </a:p>
        </p:txBody>
      </p:sp>
      <p:sp>
        <p:nvSpPr>
          <p:cNvPr name="Freeform 3" id="3"/>
          <p:cNvSpPr/>
          <p:nvPr/>
        </p:nvSpPr>
        <p:spPr>
          <a:xfrm flipH="false" flipV="true" rot="0">
            <a:off x="-198490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0" y="16173964"/>
                </a:moveTo>
                <a:lnTo>
                  <a:pt x="11422862" y="16173964"/>
                </a:lnTo>
                <a:lnTo>
                  <a:pt x="11422862" y="0"/>
                </a:lnTo>
                <a:lnTo>
                  <a:pt x="0" y="0"/>
                </a:lnTo>
                <a:lnTo>
                  <a:pt x="0" y="1617396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51333" y="-794806"/>
            <a:ext cx="5311558" cy="1823506"/>
            <a:chOff x="0" y="0"/>
            <a:chExt cx="1398929" cy="48026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398929" cy="480265"/>
            </a:xfrm>
            <a:custGeom>
              <a:avLst/>
              <a:gdLst/>
              <a:ahLst/>
              <a:cxnLst/>
              <a:rect r="r" b="b" t="t" l="l"/>
              <a:pathLst>
                <a:path h="480265" w="1398929">
                  <a:moveTo>
                    <a:pt x="0" y="0"/>
                  </a:moveTo>
                  <a:lnTo>
                    <a:pt x="1398929" y="0"/>
                  </a:lnTo>
                  <a:lnTo>
                    <a:pt x="1398929" y="480265"/>
                  </a:lnTo>
                  <a:lnTo>
                    <a:pt x="0" y="48026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47625"/>
              <a:ext cx="1398929" cy="4326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8451622" y="2635117"/>
            <a:ext cx="8949598" cy="3409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TZP-E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- 6,6 A letištní znaky s halogenovým vnitřním osvětlením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TZP-D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- 6,6 A letištní znaky s LED vnitřním osvětlením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TZP-ED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- sady pro „modernizaci“ stávajících halogenových znaků na LED znaky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TZP-R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- reflexní letištní znaky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všechny typy znaků mohou být vyrobeny jako povinné výstražné nebo informační znaky s nápisem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výška 200/300/400 mm</a:t>
            </a:r>
          </a:p>
          <a:p>
            <a:pPr algn="l">
              <a:lnSpc>
                <a:spcPts val="3000"/>
              </a:lnSpc>
            </a:pPr>
          </a:p>
        </p:txBody>
      </p:sp>
      <p:grpSp>
        <p:nvGrpSpPr>
          <p:cNvPr name="Group 8" id="8"/>
          <p:cNvGrpSpPr/>
          <p:nvPr/>
        </p:nvGrpSpPr>
        <p:grpSpPr>
          <a:xfrm rot="0">
            <a:off x="878996" y="413347"/>
            <a:ext cx="3631110" cy="1823506"/>
            <a:chOff x="0" y="0"/>
            <a:chExt cx="956342" cy="4802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56342" cy="480265"/>
            </a:xfrm>
            <a:custGeom>
              <a:avLst/>
              <a:gdLst/>
              <a:ahLst/>
              <a:cxnLst/>
              <a:rect r="r" b="b" t="t" l="l"/>
              <a:pathLst>
                <a:path h="480265" w="956342">
                  <a:moveTo>
                    <a:pt x="0" y="0"/>
                  </a:moveTo>
                  <a:lnTo>
                    <a:pt x="956342" y="0"/>
                  </a:lnTo>
                  <a:lnTo>
                    <a:pt x="956342" y="480265"/>
                  </a:lnTo>
                  <a:lnTo>
                    <a:pt x="0" y="48026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47625"/>
              <a:ext cx="956342" cy="4326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1468476" y="0"/>
            <a:ext cx="8961900" cy="89619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27195" t="-3935" r="-38326" b="-8826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8619634" y="6195502"/>
            <a:ext cx="3637533" cy="3637533"/>
          </a:xfrm>
          <a:custGeom>
            <a:avLst/>
            <a:gdLst/>
            <a:ahLst/>
            <a:cxnLst/>
            <a:rect r="r" b="b" t="t" l="l"/>
            <a:pathLst>
              <a:path h="3637533" w="3637533">
                <a:moveTo>
                  <a:pt x="0" y="0"/>
                </a:moveTo>
                <a:lnTo>
                  <a:pt x="3637533" y="0"/>
                </a:lnTo>
                <a:lnTo>
                  <a:pt x="3637533" y="3637534"/>
                </a:lnTo>
                <a:lnTo>
                  <a:pt x="0" y="3637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257167" y="5973426"/>
            <a:ext cx="3859609" cy="3859609"/>
          </a:xfrm>
          <a:custGeom>
            <a:avLst/>
            <a:gdLst/>
            <a:ahLst/>
            <a:cxnLst/>
            <a:rect r="r" b="b" t="t" l="l"/>
            <a:pathLst>
              <a:path h="3859609" w="3859609">
                <a:moveTo>
                  <a:pt x="0" y="0"/>
                </a:moveTo>
                <a:lnTo>
                  <a:pt x="3859609" y="0"/>
                </a:lnTo>
                <a:lnTo>
                  <a:pt x="3859609" y="3859610"/>
                </a:lnTo>
                <a:lnTo>
                  <a:pt x="0" y="38596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wipe dir="l"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2831322"/>
            <a:ext cx="8951987" cy="5647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Naše společnost, založená v roce 1990 v České republice, patří mezi přední dodavatele komplexních řešení na klíč pro letiště a heliporty. Zaměřujeme se na vývoj, výrobu i servis špičkových technologií v oblastech: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světelné systémy pro letiště a heliporty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sys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témy řízení a monitorování letištní infrastruktury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obilní a stacionární letiště a heliporty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odulární řešení pro regionální letiště</a:t>
            </a:r>
          </a:p>
          <a:p>
            <a:pPr algn="l">
              <a:lnSpc>
                <a:spcPts val="2480"/>
              </a:lnSpc>
            </a:pP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Díky realizaci více než 300 úspěšných projektů na civilních i vojenských letištích a heliportech napříč Evropou, Afrikou, Asií a Amerikou jsme si vybudovali silnou mezinárodní reputaci a důvěru zákazníků po celém světě.</a:t>
            </a:r>
          </a:p>
          <a:p>
            <a:pPr algn="l">
              <a:lnSpc>
                <a:spcPts val="2480"/>
              </a:lnSpc>
            </a:pP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Naše produkty splňují nejpřísnější mezinárodní standardy (ICAO, FAA, STANAG, FAVT, MAK) a jsou certifikovány podle uznávaných norem kvality, bezpečnosti a řízení, včetně ISO 9001, ISO 14001, ISO 27001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a OHSAS 18001.</a:t>
            </a:r>
          </a:p>
          <a:p>
            <a:pPr algn="l">
              <a:lnSpc>
                <a:spcPts val="2480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true" flipV="false" rot="0">
            <a:off x="10380543" y="-915927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3"/>
                </a:lnTo>
                <a:lnTo>
                  <a:pt x="11422861" y="16173963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603423" y="-529202"/>
            <a:ext cx="9299048" cy="9299048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4355" t="0" r="-34355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6" id="6"/>
          <p:cNvSpPr txBox="true"/>
          <p:nvPr/>
        </p:nvSpPr>
        <p:spPr>
          <a:xfrm rot="0">
            <a:off x="1079359" y="750651"/>
            <a:ext cx="6012967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O nás</a:t>
            </a:r>
          </a:p>
        </p:txBody>
      </p:sp>
    </p:spTree>
  </p:cSld>
  <p:clrMapOvr>
    <a:masterClrMapping/>
  </p:clrMapOvr>
  <p:transition spd="fast">
    <p:wipe dir="l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68381" y="8686122"/>
            <a:ext cx="453329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TWS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375796" y="8686122"/>
            <a:ext cx="787388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KS-AMS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594002" y="8686122"/>
            <a:ext cx="1210693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SU-24B.LMS</a:t>
            </a:r>
          </a:p>
        </p:txBody>
      </p:sp>
      <p:sp>
        <p:nvSpPr>
          <p:cNvPr name="Freeform 5" id="5"/>
          <p:cNvSpPr/>
          <p:nvPr/>
        </p:nvSpPr>
        <p:spPr>
          <a:xfrm flipH="true" flipV="false" rot="0">
            <a:off x="9437599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59928" y="876300"/>
            <a:ext cx="7672820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AMS </a:t>
            </a:r>
          </a:p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(ALCMS)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216568" y="4011671"/>
            <a:ext cx="12622431" cy="6063783"/>
            <a:chOff x="0" y="0"/>
            <a:chExt cx="16829908" cy="808504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2010482"/>
              <a:ext cx="4073527" cy="3414574"/>
            </a:xfrm>
            <a:custGeom>
              <a:avLst/>
              <a:gdLst/>
              <a:ahLst/>
              <a:cxnLst/>
              <a:rect r="r" b="b" t="t" l="l"/>
              <a:pathLst>
                <a:path h="3414574" w="4073527">
                  <a:moveTo>
                    <a:pt x="0" y="0"/>
                  </a:moveTo>
                  <a:lnTo>
                    <a:pt x="4073527" y="0"/>
                  </a:lnTo>
                  <a:lnTo>
                    <a:pt x="4073527" y="3414574"/>
                  </a:lnTo>
                  <a:lnTo>
                    <a:pt x="0" y="34145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4728921" y="0"/>
              <a:ext cx="12100986" cy="8085044"/>
            </a:xfrm>
            <a:custGeom>
              <a:avLst/>
              <a:gdLst/>
              <a:ahLst/>
              <a:cxnLst/>
              <a:rect r="r" b="b" t="t" l="l"/>
              <a:pathLst>
                <a:path h="8085044" w="12100986">
                  <a:moveTo>
                    <a:pt x="0" y="0"/>
                  </a:moveTo>
                  <a:lnTo>
                    <a:pt x="12100987" y="0"/>
                  </a:lnTo>
                  <a:lnTo>
                    <a:pt x="12100987" y="8085044"/>
                  </a:lnTo>
                  <a:lnTo>
                    <a:pt x="0" y="80850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61481" t="0" r="0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882633" y="8606039"/>
            <a:ext cx="1723014" cy="4047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82"/>
              </a:lnSpc>
              <a:spcBef>
                <a:spcPct val="0"/>
              </a:spcBef>
            </a:pPr>
            <a:r>
              <a:rPr lang="en-US" sz="234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MICRO GP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905454" y="4524921"/>
            <a:ext cx="1723014" cy="4047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82"/>
              </a:lnSpc>
              <a:spcBef>
                <a:spcPct val="0"/>
              </a:spcBef>
            </a:pPr>
            <a:r>
              <a:rPr lang="en-US" sz="2344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MINI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230768" y="9011730"/>
            <a:ext cx="1978777" cy="4169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06"/>
              </a:lnSpc>
              <a:spcBef>
                <a:spcPct val="0"/>
              </a:spcBef>
            </a:pPr>
            <a:r>
              <a:rPr lang="en-US" sz="236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STANDARD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465779" y="3774626"/>
            <a:ext cx="1978777" cy="416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306"/>
              </a:lnSpc>
              <a:spcBef>
                <a:spcPct val="0"/>
              </a:spcBef>
            </a:pPr>
            <a:r>
              <a:rPr lang="en-US" sz="2361">
                <a:solidFill>
                  <a:srgbClr val="0A1E32"/>
                </a:solidFill>
                <a:latin typeface="Montserrat"/>
                <a:ea typeface="Montserrat"/>
                <a:cs typeface="Montserrat"/>
                <a:sym typeface="Montserrat"/>
              </a:rPr>
              <a:t>MAX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908894" y="345348"/>
            <a:ext cx="5593636" cy="5593636"/>
          </a:xfrm>
          <a:custGeom>
            <a:avLst/>
            <a:gdLst/>
            <a:ahLst/>
            <a:cxnLst/>
            <a:rect r="r" b="b" t="t" l="l"/>
            <a:pathLst>
              <a:path h="5593636" w="5593636">
                <a:moveTo>
                  <a:pt x="0" y="0"/>
                </a:moveTo>
                <a:lnTo>
                  <a:pt x="5593636" y="0"/>
                </a:lnTo>
                <a:lnTo>
                  <a:pt x="5593636" y="5593636"/>
                </a:lnTo>
                <a:lnTo>
                  <a:pt x="0" y="55936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9437599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768381" y="8686122"/>
            <a:ext cx="453329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TWS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75796" y="8686122"/>
            <a:ext cx="787388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KS-AMS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594002" y="8686122"/>
            <a:ext cx="1210693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SU-24B.LMS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59928" y="876300"/>
            <a:ext cx="7672820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AMS </a:t>
            </a:r>
          </a:p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(ALCMS)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64560" y="3786049"/>
            <a:ext cx="8068189" cy="491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99"/>
              </a:lnSpc>
            </a:pPr>
            <a:r>
              <a:rPr lang="en-US" sz="1999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Monitorování a řízení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letištní světelné systémy 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(AGL)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regulátory konstantního proudu (CCR)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radionavigační systémy a letištní zařízení (RNAV)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energetické systémy (EPS)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meteorologické systémy (ME)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ochranné zóny, řízení a sledování vzdálených objektů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přijímání, odesílání a zpracování dat z letecké pevné telekomunikační sítě (AFTN) vyžaduje zajištění odpovídajícího vstupu</a:t>
            </a: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archivace provozních stavů a poruchových stavů</a:t>
            </a:r>
          </a:p>
          <a:p>
            <a:pPr algn="l">
              <a:lnSpc>
                <a:spcPts val="2799"/>
              </a:lnSpc>
            </a:pPr>
          </a:p>
          <a:p>
            <a:pPr algn="l" marL="431799" indent="-215899" lvl="1">
              <a:lnSpc>
                <a:spcPts val="27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 dispozici 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 několika velikostech, podle potřeb zákazníka</a:t>
            </a:r>
          </a:p>
        </p:txBody>
      </p:sp>
    </p:spTree>
  </p:cSld>
  <p:clrMapOvr>
    <a:masterClrMapping/>
  </p:clrMapOvr>
  <p:transition spd="fast">
    <p:wipe dir="l"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9396566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59928" y="876300"/>
            <a:ext cx="7672820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Napájecí zařízení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59928" y="3655916"/>
            <a:ext cx="7672820" cy="5172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1999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Regulátory TCR.2 (CCR)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regulátor k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onstantního proudu (napájecí zdroj) pro sériové obvody osvětlení letišť a heliportů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tyristorově řízený, vzduchem chlazený transformátor 4–30 kVA 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systém s výstupním proudem 6,6 A nebo 8,3 A (volitelné uživatelem)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regulace v 3/5/7 stupních intenzity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och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rana proti nadproudu a přepětí 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z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adávání a zobrazování digitálních dat 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dálk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ové a místní ovládání 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ovládací a kontrolní prvky na předním panelu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konektory jsou přístupné z přední strany</a:t>
            </a:r>
          </a:p>
          <a:p>
            <a:pPr algn="l">
              <a:lnSpc>
                <a:spcPts val="2999"/>
              </a:lnSpc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396566" y="3386876"/>
            <a:ext cx="5047446" cy="5094840"/>
          </a:xfrm>
          <a:custGeom>
            <a:avLst/>
            <a:gdLst/>
            <a:ahLst/>
            <a:cxnLst/>
            <a:rect r="r" b="b" t="t" l="l"/>
            <a:pathLst>
              <a:path h="5094840" w="5047446">
                <a:moveTo>
                  <a:pt x="0" y="0"/>
                </a:moveTo>
                <a:lnTo>
                  <a:pt x="5047446" y="0"/>
                </a:lnTo>
                <a:lnTo>
                  <a:pt x="5047446" y="5094840"/>
                </a:lnTo>
                <a:lnTo>
                  <a:pt x="0" y="50948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9396566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59928" y="876300"/>
            <a:ext cx="7672820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Napájecí zařízení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59928" y="3655916"/>
            <a:ext cx="7672820" cy="5915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1999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TRS 10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zdroj napájení, automatický rozvaděč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 dispozici pro celkové výstupní zatížení 250 A, 400 A a 630 A 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automatické přepínání mezi 2 zdroji síťového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napájení a 1 nebo 2 dieselovými generátory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lze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vybavit různými kombinacemi jednofázových, dvoufázových a třífázových výstupů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ovládací a kontrolní prvky na předních panelech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konektory jsou přístupné z přední strany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vybav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eno dotykovým displejem s PLC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automatický a manuální provoz</a:t>
            </a:r>
          </a:p>
          <a:p>
            <a:pPr algn="l" marL="431799" indent="-215899" lvl="1">
              <a:lnSpc>
                <a:spcPts val="2999"/>
              </a:lnSpc>
              <a:buFont typeface="Arial"/>
              <a:buChar char="•"/>
            </a:pP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</a:t>
            </a:r>
            <a:r>
              <a:rPr lang="en-US" b="true" sz="1999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ožnost vzdáleného monitorování prostřednictvím AMS </a:t>
            </a:r>
          </a:p>
          <a:p>
            <a:pPr algn="l">
              <a:lnSpc>
                <a:spcPts val="2999"/>
              </a:lnSpc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911598" y="3357391"/>
            <a:ext cx="5557581" cy="5081420"/>
          </a:xfrm>
          <a:custGeom>
            <a:avLst/>
            <a:gdLst/>
            <a:ahLst/>
            <a:cxnLst/>
            <a:rect r="r" b="b" t="t" l="l"/>
            <a:pathLst>
              <a:path h="5081420" w="5557581">
                <a:moveTo>
                  <a:pt x="0" y="0"/>
                </a:moveTo>
                <a:lnTo>
                  <a:pt x="5557581" y="0"/>
                </a:lnTo>
                <a:lnTo>
                  <a:pt x="5557581" y="5081420"/>
                </a:lnTo>
                <a:lnTo>
                  <a:pt x="0" y="50814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9396566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59928" y="876300"/>
            <a:ext cx="7672820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Napájecí zařízení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638550"/>
            <a:ext cx="7704049" cy="6457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TRP.1.X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pájecí zdroj (230 V) pro paralelní osvětlení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vh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odný pro malá letiště a heliporty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lkové maximální zatížení 1×32 A nebo 3×16 A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ovládací a kontrolní prvky na předním panelu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chny konektory jsou přístupné z přední strany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RDG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automatický rozvaděč pro letiště a heliporty 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vh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odný pro malá letiště a heliporty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lkové maximální proudové zatížení 3×63 A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automatické přepínání mezi 1 zdrojem síťového napájení a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 dieselovým generátorem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RDG+TRP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ombinace RDG a TRP.1.X v jedné skříni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144000" y="3505200"/>
            <a:ext cx="6815254" cy="4157305"/>
          </a:xfrm>
          <a:custGeom>
            <a:avLst/>
            <a:gdLst/>
            <a:ahLst/>
            <a:cxnLst/>
            <a:rect r="r" b="b" t="t" l="l"/>
            <a:pathLst>
              <a:path h="4157305" w="6815254">
                <a:moveTo>
                  <a:pt x="0" y="0"/>
                </a:moveTo>
                <a:lnTo>
                  <a:pt x="6815254" y="0"/>
                </a:lnTo>
                <a:lnTo>
                  <a:pt x="6815254" y="4157305"/>
                </a:lnTo>
                <a:lnTo>
                  <a:pt x="0" y="41573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</p:spTree>
  </p:cSld>
  <p:clrMapOvr>
    <a:masterClrMapping/>
  </p:clrMapOvr>
  <p:transition spd="fast">
    <p:wipe dir="l"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81197" y="5959742"/>
            <a:ext cx="11284098" cy="3564573"/>
            <a:chOff x="0" y="0"/>
            <a:chExt cx="15045463" cy="475276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0861571" y="2288984"/>
              <a:ext cx="2455512" cy="2463780"/>
            </a:xfrm>
            <a:custGeom>
              <a:avLst/>
              <a:gdLst/>
              <a:ahLst/>
              <a:cxnLst/>
              <a:rect r="r" b="b" t="t" l="l"/>
              <a:pathLst>
                <a:path h="2463780" w="2455512">
                  <a:moveTo>
                    <a:pt x="0" y="0"/>
                  </a:moveTo>
                  <a:lnTo>
                    <a:pt x="2455512" y="0"/>
                  </a:lnTo>
                  <a:lnTo>
                    <a:pt x="2455512" y="2463780"/>
                  </a:lnTo>
                  <a:lnTo>
                    <a:pt x="0" y="24637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045463" cy="3855400"/>
            </a:xfrm>
            <a:custGeom>
              <a:avLst/>
              <a:gdLst/>
              <a:ahLst/>
              <a:cxnLst/>
              <a:rect r="r" b="b" t="t" l="l"/>
              <a:pathLst>
                <a:path h="3855400" w="15045463">
                  <a:moveTo>
                    <a:pt x="0" y="0"/>
                  </a:moveTo>
                  <a:lnTo>
                    <a:pt x="15045463" y="0"/>
                  </a:lnTo>
                  <a:lnTo>
                    <a:pt x="15045463" y="3855400"/>
                  </a:lnTo>
                  <a:lnTo>
                    <a:pt x="0" y="3855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8777295" y="5794572"/>
            <a:ext cx="786783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LET</a:t>
            </a: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IŠTĚ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801442" y="6258141"/>
            <a:ext cx="373870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LLC</a:t>
            </a:r>
          </a:p>
        </p:txBody>
      </p:sp>
      <p:sp>
        <p:nvSpPr>
          <p:cNvPr name="Freeform 7" id="7"/>
          <p:cNvSpPr/>
          <p:nvPr/>
        </p:nvSpPr>
        <p:spPr>
          <a:xfrm flipH="true" flipV="false" rot="0">
            <a:off x="9437599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237092" y="5794572"/>
            <a:ext cx="2943232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ŘÍZENÍ</a:t>
            </a: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LETOVÉHO PROVOZU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289925" y="5794572"/>
            <a:ext cx="1203379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ROZV</a:t>
            </a: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ODNA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60648" y="8686122"/>
            <a:ext cx="453329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TWS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068063" y="8686122"/>
            <a:ext cx="787388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KS-AMS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286268" y="8686122"/>
            <a:ext cx="1210693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SU-24B.LMS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896339" y="7328976"/>
            <a:ext cx="413902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LCU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912325" y="6258141"/>
            <a:ext cx="446016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LMC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59928" y="876300"/>
            <a:ext cx="7672820" cy="3384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LMS (ILCMS)</a:t>
            </a:r>
          </a:p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SYSTÉM</a:t>
            </a:r>
          </a:p>
          <a:p>
            <a:pPr algn="l">
              <a:lnSpc>
                <a:spcPts val="8000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1059928" y="3646391"/>
            <a:ext cx="9439789" cy="1504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umožňuje dálkové ovládání a monitorování jednotlivých světel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užívá se pro stop příčky, středové čáry pojezdových drah, RETIL, letištní znaky CAT II/III atd.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1259748" y="8803667"/>
            <a:ext cx="450800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AMS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285436" y="8803667"/>
            <a:ext cx="425945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CCR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657972" y="9260651"/>
            <a:ext cx="409778" cy="263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2"/>
              </a:lnSpc>
              <a:spcBef>
                <a:spcPct val="0"/>
              </a:spcBef>
            </a:pPr>
            <a:r>
              <a:rPr lang="en-US" sz="155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AGL</a:t>
            </a:r>
          </a:p>
        </p:txBody>
      </p:sp>
    </p:spTree>
  </p:cSld>
  <p:clrMapOvr>
    <a:masterClrMapping/>
  </p:clrMapOvr>
  <p:transition spd="fast">
    <p:wipe dir="l"/>
  </p:transition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764459"/>
            <a:ext cx="11339721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Heliporty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2424985"/>
            <a:ext cx="7932504" cy="260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HELIPORTY NA KLÍČ</a:t>
            </a:r>
          </a:p>
        </p:txBody>
      </p:sp>
      <p:sp>
        <p:nvSpPr>
          <p:cNvPr name="Freeform 4" id="4"/>
          <p:cNvSpPr/>
          <p:nvPr/>
        </p:nvSpPr>
        <p:spPr>
          <a:xfrm flipH="true" flipV="false" rot="0">
            <a:off x="8776552" y="0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3"/>
                </a:lnTo>
                <a:lnTo>
                  <a:pt x="11422861" y="16173963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063076" y="-1586543"/>
            <a:ext cx="9299048" cy="9299048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8888" t="0" r="-38888" b="0"/>
              </a:stretch>
            </a:blipFill>
            <a:ln w="171450" cap="sq">
              <a:solidFill>
                <a:srgbClr val="08377C"/>
              </a:solidFill>
              <a:prstDash val="solid"/>
              <a:miter/>
            </a:ln>
          </p:spPr>
        </p:sp>
      </p:grpSp>
      <p:sp>
        <p:nvSpPr>
          <p:cNvPr name="TextBox 7" id="7"/>
          <p:cNvSpPr txBox="true"/>
          <p:nvPr/>
        </p:nvSpPr>
        <p:spPr>
          <a:xfrm rot="0">
            <a:off x="1028700" y="2883257"/>
            <a:ext cx="8990798" cy="7219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Nabízíme ř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ešení heliportů na klíč včetně veškerého potřebného hardwaru a softwaru, a to včetně dodávky modulárních jednotek. 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Doprava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všechny moduly se přepravují ve standardních 6 m kontejnerech podle normy ISO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námořní, letecká, silniční nebo železniční přeprava 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Rozměry a technické parametry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standardizované kontejnery ISO o délce 20 stop (6 m)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speciální svařovaná konstrukce odolná proti korozi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š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iroký rozsah provozních teplot</a:t>
            </a:r>
          </a:p>
          <a:p>
            <a:pPr algn="l">
              <a:lnSpc>
                <a:spcPts val="3000"/>
              </a:lnSpc>
            </a:pP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Typ napájení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paralelní napájecí zdroj – jednoduchý a cenově dostupný, vhodný pro malé heliporty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sériový napájecí zdroj – systém 6,6 A, vhodný pro všechny typy a velikosti heliportů</a:t>
            </a:r>
          </a:p>
          <a:p>
            <a:pPr algn="l">
              <a:lnSpc>
                <a:spcPts val="3000"/>
              </a:lnSpc>
            </a:pPr>
          </a:p>
        </p:txBody>
      </p:sp>
    </p:spTree>
  </p:cSld>
  <p:clrMapOvr>
    <a:masterClrMapping/>
  </p:clrMapOvr>
  <p:transition spd="fast">
    <p:wipe dir="l"/>
  </p:transition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8776552" y="0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3"/>
                </a:lnTo>
                <a:lnTo>
                  <a:pt x="11422861" y="16173963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1063076" y="-1586543"/>
            <a:ext cx="9299048" cy="9299048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297" t="-25812" r="-3782" b="-22104"/>
              </a:stretch>
            </a:blipFill>
            <a:ln w="171450" cap="sq">
              <a:solidFill>
                <a:srgbClr val="08377C"/>
              </a:solidFill>
              <a:prstDash val="solid"/>
              <a:miter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059928" y="2733675"/>
            <a:ext cx="7932504" cy="260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MOBILNÍ PŘÍVĚSY PRO HELIPORTY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771525"/>
            <a:ext cx="11339721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Heliporty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59928" y="3301365"/>
            <a:ext cx="10003147" cy="417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ompletní mobilní heliport na přepravním přívěsu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veškeré z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ařízení nainstalované na/v modulu odolném proti povětrnostním vlivům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modul s vybavením, které lze vyjmout pomocí vysokozdvižného vozíku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přívěs, k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terý lze připojit k vozidlům se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st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andardním tažným zařízením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jed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notný přívěs s možností opakovaného použití s mnoha moduly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všechn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návěstidla jsou uložena na výsuvných policích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paralelní napájení z generátoru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není zapotřebí 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acionární napájecí zdroj</a:t>
            </a: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veškeré</a:t>
            </a: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příslušenství a kabely jsou součástí dodávky</a:t>
            </a:r>
          </a:p>
          <a:p>
            <a:pPr algn="l">
              <a:lnSpc>
                <a:spcPts val="3000"/>
              </a:lnSpc>
            </a:pPr>
          </a:p>
        </p:txBody>
      </p:sp>
    </p:spTree>
  </p:cSld>
  <p:clrMapOvr>
    <a:masterClrMapping/>
  </p:clrMapOvr>
  <p:transition spd="fast">
    <p:wipe dir="l"/>
  </p:transition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9396566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1" y="16173964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890113" y="-2631474"/>
            <a:ext cx="795774" cy="3086100"/>
            <a:chOff x="0" y="0"/>
            <a:chExt cx="209587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09587" cy="812800"/>
            </a:xfrm>
            <a:custGeom>
              <a:avLst/>
              <a:gdLst/>
              <a:ahLst/>
              <a:cxnLst/>
              <a:rect r="r" b="b" t="t" l="l"/>
              <a:pathLst>
                <a:path h="812800" w="209587">
                  <a:moveTo>
                    <a:pt x="0" y="0"/>
                  </a:moveTo>
                  <a:lnTo>
                    <a:pt x="209587" y="0"/>
                  </a:lnTo>
                  <a:lnTo>
                    <a:pt x="20958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47625"/>
              <a:ext cx="209587" cy="7651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9676526" y="4148138"/>
            <a:ext cx="6539064" cy="3755359"/>
            <a:chOff x="0" y="0"/>
            <a:chExt cx="8718752" cy="5007146"/>
          </a:xfrm>
        </p:grpSpPr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4"/>
            <a:srcRect l="3847" t="0" r="3847" b="6252"/>
            <a:stretch>
              <a:fillRect/>
            </a:stretch>
          </p:blipFill>
          <p:spPr>
            <a:xfrm flipH="false" flipV="false">
              <a:off x="0" y="0"/>
              <a:ext cx="8718752" cy="5007146"/>
            </a:xfrm>
            <a:prstGeom prst="rect">
              <a:avLst/>
            </a:prstGeom>
          </p:spPr>
        </p:pic>
      </p:grpSp>
      <p:grpSp>
        <p:nvGrpSpPr>
          <p:cNvPr name="Group 8" id="8"/>
          <p:cNvGrpSpPr/>
          <p:nvPr/>
        </p:nvGrpSpPr>
        <p:grpSpPr>
          <a:xfrm rot="0">
            <a:off x="1881661" y="6529070"/>
            <a:ext cx="8793190" cy="2729230"/>
            <a:chOff x="0" y="0"/>
            <a:chExt cx="11724253" cy="3638973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6512004" y="47625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b="true" sz="2199" spc="-57">
                  <a:solidFill>
                    <a:srgbClr val="1F233F"/>
                  </a:solidFill>
                  <a:latin typeface="TT Fors Bold"/>
                  <a:ea typeface="TT Fors Bold"/>
                  <a:cs typeface="TT Fors Bold"/>
                  <a:sym typeface="TT Fors Bold"/>
                </a:rPr>
                <a:t>Email :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6512004" y="541232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101">
                  <a:solidFill>
                    <a:srgbClr val="1F233F"/>
                  </a:solidFill>
                  <a:latin typeface="TT Fors"/>
                  <a:ea typeface="TT Fors"/>
                  <a:cs typeface="TT Fors"/>
                  <a:sym typeface="TT Fors"/>
                </a:rPr>
                <a:t>info@transcon.cz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47625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57" b="true">
                  <a:solidFill>
                    <a:srgbClr val="1F233F"/>
                  </a:solidFill>
                  <a:latin typeface="TT Fors Bold"/>
                  <a:ea typeface="TT Fors Bold"/>
                  <a:cs typeface="TT Fors Bold"/>
                  <a:sym typeface="TT Fors Bold"/>
                </a:rPr>
                <a:t>Telefon</a:t>
              </a:r>
              <a:r>
                <a:rPr lang="en-US" b="true" sz="2199" spc="-57">
                  <a:solidFill>
                    <a:srgbClr val="1F233F"/>
                  </a:solidFill>
                  <a:latin typeface="TT Fors Bold"/>
                  <a:ea typeface="TT Fors Bold"/>
                  <a:cs typeface="TT Fors Bold"/>
                  <a:sym typeface="TT Fors Bold"/>
                </a:rPr>
                <a:t> :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541232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101">
                  <a:solidFill>
                    <a:srgbClr val="1F233F"/>
                  </a:solidFill>
                  <a:latin typeface="TT Fors"/>
                  <a:ea typeface="TT Fors"/>
                  <a:cs typeface="TT Fors"/>
                  <a:sym typeface="TT Fors"/>
                </a:rPr>
                <a:t>+420 602 531 928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6512004" y="2381885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57" b="true">
                  <a:solidFill>
                    <a:srgbClr val="1F233F"/>
                  </a:solidFill>
                  <a:latin typeface="TT Fors Bold"/>
                  <a:ea typeface="TT Fors Bold"/>
                  <a:cs typeface="TT Fors Bold"/>
                  <a:sym typeface="TT Fors Bold"/>
                </a:rPr>
                <a:t>Sociální média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6512004" y="2875492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101">
                  <a:solidFill>
                    <a:srgbClr val="1F233F"/>
                  </a:solidFill>
                  <a:latin typeface="TT Fors"/>
                  <a:ea typeface="TT Fors"/>
                  <a:cs typeface="TT Fors"/>
                  <a:sym typeface="TT Fors"/>
                </a:rPr>
                <a:t>linkedin.com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2381885"/>
              <a:ext cx="5212249" cy="3951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b="true" sz="2199" spc="-57">
                  <a:solidFill>
                    <a:srgbClr val="1F233F"/>
                  </a:solidFill>
                  <a:latin typeface="TT Fors Bold"/>
                  <a:ea typeface="TT Fors Bold"/>
                  <a:cs typeface="TT Fors Bold"/>
                  <a:sym typeface="TT Fors Bold"/>
                </a:rPr>
                <a:t>Adresa :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2875492"/>
              <a:ext cx="5212249" cy="7634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99"/>
                </a:lnSpc>
              </a:pPr>
              <a:r>
                <a:rPr lang="en-US" sz="2199" spc="-101">
                  <a:solidFill>
                    <a:srgbClr val="1F233F"/>
                  </a:solidFill>
                  <a:latin typeface="TT Fors"/>
                  <a:ea typeface="TT Fors"/>
                  <a:cs typeface="TT Fors"/>
                  <a:sym typeface="TT Fors"/>
                </a:rPr>
                <a:t>Kvapilova 2133, Frýdek-Místek</a:t>
              </a:r>
            </a:p>
            <a:p>
              <a:pPr algn="l">
                <a:lnSpc>
                  <a:spcPts val="2199"/>
                </a:lnSpc>
              </a:pPr>
              <a:r>
                <a:rPr lang="en-US" sz="2199" spc="-101">
                  <a:solidFill>
                    <a:srgbClr val="1F233F"/>
                  </a:solidFill>
                  <a:latin typeface="TT Fors"/>
                  <a:ea typeface="TT Fors"/>
                  <a:cs typeface="TT Fors"/>
                  <a:sym typeface="TT Fors"/>
                </a:rPr>
                <a:t>738 01, Czech Republic </a:t>
              </a: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9546232" y="4031591"/>
            <a:ext cx="6843481" cy="5226709"/>
          </a:xfrm>
          <a:custGeom>
            <a:avLst/>
            <a:gdLst/>
            <a:ahLst/>
            <a:cxnLst/>
            <a:rect r="r" b="b" t="t" l="l"/>
            <a:pathLst>
              <a:path h="5226709" w="6843481">
                <a:moveTo>
                  <a:pt x="0" y="0"/>
                </a:moveTo>
                <a:lnTo>
                  <a:pt x="6843482" y="0"/>
                </a:lnTo>
                <a:lnTo>
                  <a:pt x="6843482" y="5226709"/>
                </a:lnTo>
                <a:lnTo>
                  <a:pt x="0" y="52267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881661" y="5824220"/>
            <a:ext cx="556379" cy="556379"/>
          </a:xfrm>
          <a:custGeom>
            <a:avLst/>
            <a:gdLst/>
            <a:ahLst/>
            <a:cxnLst/>
            <a:rect r="r" b="b" t="t" l="l"/>
            <a:pathLst>
              <a:path h="556379" w="556379">
                <a:moveTo>
                  <a:pt x="0" y="0"/>
                </a:moveTo>
                <a:lnTo>
                  <a:pt x="556380" y="0"/>
                </a:lnTo>
                <a:lnTo>
                  <a:pt x="556380" y="556379"/>
                </a:lnTo>
                <a:lnTo>
                  <a:pt x="0" y="5563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6758288" y="5835702"/>
            <a:ext cx="558088" cy="558088"/>
          </a:xfrm>
          <a:custGeom>
            <a:avLst/>
            <a:gdLst/>
            <a:ahLst/>
            <a:cxnLst/>
            <a:rect r="r" b="b" t="t" l="l"/>
            <a:pathLst>
              <a:path h="558088" w="558088">
                <a:moveTo>
                  <a:pt x="0" y="0"/>
                </a:moveTo>
                <a:lnTo>
                  <a:pt x="558088" y="0"/>
                </a:lnTo>
                <a:lnTo>
                  <a:pt x="558088" y="558088"/>
                </a:lnTo>
                <a:lnTo>
                  <a:pt x="0" y="5580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1872136" y="7620545"/>
            <a:ext cx="565904" cy="565904"/>
            <a:chOff x="0" y="0"/>
            <a:chExt cx="754539" cy="754539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54539" cy="754539"/>
            </a:xfrm>
            <a:custGeom>
              <a:avLst/>
              <a:gdLst/>
              <a:ahLst/>
              <a:cxnLst/>
              <a:rect r="r" b="b" t="t" l="l"/>
              <a:pathLst>
                <a:path h="754539" w="754539">
                  <a:moveTo>
                    <a:pt x="0" y="0"/>
                  </a:moveTo>
                  <a:lnTo>
                    <a:pt x="754539" y="0"/>
                  </a:lnTo>
                  <a:lnTo>
                    <a:pt x="754539" y="754539"/>
                  </a:lnTo>
                  <a:lnTo>
                    <a:pt x="0" y="7545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91463" y="83547"/>
              <a:ext cx="371614" cy="564607"/>
            </a:xfrm>
            <a:custGeom>
              <a:avLst/>
              <a:gdLst/>
              <a:ahLst/>
              <a:cxnLst/>
              <a:rect r="r" b="b" t="t" l="l"/>
              <a:pathLst>
                <a:path h="564607" w="371614">
                  <a:moveTo>
                    <a:pt x="0" y="0"/>
                  </a:moveTo>
                  <a:lnTo>
                    <a:pt x="371614" y="0"/>
                  </a:lnTo>
                  <a:lnTo>
                    <a:pt x="371614" y="564606"/>
                  </a:lnTo>
                  <a:lnTo>
                    <a:pt x="0" y="564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6758288" y="7610733"/>
            <a:ext cx="558088" cy="558088"/>
          </a:xfrm>
          <a:custGeom>
            <a:avLst/>
            <a:gdLst/>
            <a:ahLst/>
            <a:cxnLst/>
            <a:rect r="r" b="b" t="t" l="l"/>
            <a:pathLst>
              <a:path h="558088" w="558088">
                <a:moveTo>
                  <a:pt x="0" y="0"/>
                </a:moveTo>
                <a:lnTo>
                  <a:pt x="558088" y="0"/>
                </a:lnTo>
                <a:lnTo>
                  <a:pt x="558088" y="558087"/>
                </a:lnTo>
                <a:lnTo>
                  <a:pt x="0" y="55808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872136" y="2782887"/>
            <a:ext cx="7664571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Kontakty</a:t>
            </a:r>
          </a:p>
        </p:txBody>
      </p:sp>
    </p:spTree>
  </p:cSld>
  <p:clrMapOvr>
    <a:masterClrMapping/>
  </p:clrMapOvr>
  <p:transition spd="fast">
    <p:wipe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12284854" y="382337"/>
            <a:ext cx="8712413" cy="12336161"/>
          </a:xfrm>
          <a:custGeom>
            <a:avLst/>
            <a:gdLst/>
            <a:ahLst/>
            <a:cxnLst/>
            <a:rect r="r" b="b" t="t" l="l"/>
            <a:pathLst>
              <a:path h="12336161" w="8712413">
                <a:moveTo>
                  <a:pt x="0" y="0"/>
                </a:moveTo>
                <a:lnTo>
                  <a:pt x="8712413" y="0"/>
                </a:lnTo>
                <a:lnTo>
                  <a:pt x="8712413" y="12336161"/>
                </a:lnTo>
                <a:lnTo>
                  <a:pt x="0" y="123361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2831322"/>
            <a:ext cx="8639081" cy="21901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Mezi naše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klíčové projekty patří rekonstrukce pěti regionálních letišť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v Senegalu v rámci programu PRAS, vývoj mobilního osvětlovacího systému MoLiS ve spolupráci s Vysokým učením technickým v Brně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a modernizace dvou regionálních letišť v Mongolsku. Tyto projekty jasně potvrzují naše rozsáhlé zkušenosti a globální odbornost v oblasti letištních technologií.</a:t>
            </a:r>
          </a:p>
          <a:p>
            <a:pPr algn="l">
              <a:lnSpc>
                <a:spcPts val="2480"/>
              </a:lnSpc>
            </a:pPr>
          </a:p>
        </p:txBody>
      </p:sp>
      <p:grpSp>
        <p:nvGrpSpPr>
          <p:cNvPr name="Group 4" id="4"/>
          <p:cNvGrpSpPr/>
          <p:nvPr/>
        </p:nvGrpSpPr>
        <p:grpSpPr>
          <a:xfrm rot="0">
            <a:off x="12739929" y="316773"/>
            <a:ext cx="7242866" cy="7242866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11830" t="0" r="-21664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Freeform 6" id="6"/>
          <p:cNvSpPr/>
          <p:nvPr/>
        </p:nvSpPr>
        <p:spPr>
          <a:xfrm flipH="false" flipV="false" rot="-5400000">
            <a:off x="1226767" y="5135761"/>
            <a:ext cx="8712413" cy="12336161"/>
          </a:xfrm>
          <a:custGeom>
            <a:avLst/>
            <a:gdLst/>
            <a:ahLst/>
            <a:cxnLst/>
            <a:rect r="r" b="b" t="t" l="l"/>
            <a:pathLst>
              <a:path h="12336161" w="8712413">
                <a:moveTo>
                  <a:pt x="0" y="0"/>
                </a:moveTo>
                <a:lnTo>
                  <a:pt x="8712414" y="0"/>
                </a:lnTo>
                <a:lnTo>
                  <a:pt x="8712414" y="12336161"/>
                </a:lnTo>
                <a:lnTo>
                  <a:pt x="0" y="123361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8519941" y="4507668"/>
            <a:ext cx="7353006" cy="7353006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31620" t="0" r="-46372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9" id="9"/>
          <p:cNvGrpSpPr/>
          <p:nvPr/>
        </p:nvGrpSpPr>
        <p:grpSpPr>
          <a:xfrm rot="0">
            <a:off x="1937912" y="5847911"/>
            <a:ext cx="5946088" cy="594608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6"/>
              <a:stretch>
                <a:fillRect l="-25136" t="0" r="-2513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1" id="11"/>
          <p:cNvSpPr txBox="true"/>
          <p:nvPr/>
        </p:nvSpPr>
        <p:spPr>
          <a:xfrm rot="0">
            <a:off x="1028700" y="857250"/>
            <a:ext cx="6515604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Naše projekty</a:t>
            </a:r>
          </a:p>
        </p:txBody>
      </p:sp>
    </p:spTree>
  </p:cSld>
  <p:clrMapOvr>
    <a:masterClrMapping/>
  </p:clrMapOvr>
  <p:transition spd="fast">
    <p:wipe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449223" y="-1430895"/>
            <a:ext cx="14229698" cy="12450986"/>
            <a:chOff x="0" y="0"/>
            <a:chExt cx="812800" cy="7112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711200"/>
            </a:xfrm>
            <a:custGeom>
              <a:avLst/>
              <a:gdLst/>
              <a:ahLst/>
              <a:cxnLst/>
              <a:rect r="r" b="b" t="t" l="l"/>
              <a:pathLst>
                <a:path h="711200" w="8128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D386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9952336" y="-891495"/>
            <a:ext cx="13223473" cy="11372186"/>
            <a:chOff x="0" y="0"/>
            <a:chExt cx="6350000" cy="5461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59563" y="32385"/>
              <a:ext cx="6230874" cy="5396230"/>
            </a:xfrm>
            <a:custGeom>
              <a:avLst/>
              <a:gdLst/>
              <a:ahLst/>
              <a:cxnLst/>
              <a:rect r="r" b="b" t="t" l="l"/>
              <a:pathLst>
                <a:path h="5396230" w="6230874">
                  <a:moveTo>
                    <a:pt x="3115437" y="0"/>
                  </a:moveTo>
                  <a:lnTo>
                    <a:pt x="0" y="5396230"/>
                  </a:lnTo>
                  <a:lnTo>
                    <a:pt x="6230874" y="5396230"/>
                  </a:lnTo>
                  <a:close/>
                </a:path>
              </a:pathLst>
            </a:custGeom>
            <a:blipFill>
              <a:blip r:embed="rId2"/>
              <a:stretch>
                <a:fillRect l="-38282" t="-5726" r="-7804" b="-20785"/>
              </a:stretch>
            </a:blipFill>
          </p:spPr>
        </p:sp>
      </p:grpSp>
      <p:sp>
        <p:nvSpPr>
          <p:cNvPr name="AutoShape 7" id="7"/>
          <p:cNvSpPr/>
          <p:nvPr/>
        </p:nvSpPr>
        <p:spPr>
          <a:xfrm flipV="true">
            <a:off x="8399618" y="10317077"/>
            <a:ext cx="1793564" cy="0"/>
          </a:xfrm>
          <a:prstGeom prst="line">
            <a:avLst/>
          </a:prstGeom>
          <a:ln cap="flat" w="76200">
            <a:solidFill>
              <a:srgbClr val="EEF5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0676168" y="10298027"/>
            <a:ext cx="7830907" cy="0"/>
          </a:xfrm>
          <a:prstGeom prst="line">
            <a:avLst/>
          </a:prstGeom>
          <a:ln cap="flat" w="76200">
            <a:solidFill>
              <a:srgbClr val="EEF5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0" y="3232151"/>
            <a:ext cx="7586230" cy="8070422"/>
            <a:chOff x="0" y="0"/>
            <a:chExt cx="1998019" cy="212554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98019" cy="2125543"/>
            </a:xfrm>
            <a:custGeom>
              <a:avLst/>
              <a:gdLst/>
              <a:ahLst/>
              <a:cxnLst/>
              <a:rect r="r" b="b" t="t" l="l"/>
              <a:pathLst>
                <a:path h="2125543" w="1998019">
                  <a:moveTo>
                    <a:pt x="0" y="0"/>
                  </a:moveTo>
                  <a:lnTo>
                    <a:pt x="1998019" y="0"/>
                  </a:lnTo>
                  <a:lnTo>
                    <a:pt x="1998019" y="2125543"/>
                  </a:lnTo>
                  <a:lnTo>
                    <a:pt x="0" y="2125543"/>
                  </a:lnTo>
                  <a:close/>
                </a:path>
              </a:pathLst>
            </a:custGeom>
            <a:solidFill>
              <a:srgbClr val="0262A1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998019" cy="2163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35" y="3432025"/>
            <a:ext cx="3483799" cy="2125467"/>
          </a:xfrm>
          <a:custGeom>
            <a:avLst/>
            <a:gdLst/>
            <a:ahLst/>
            <a:cxnLst/>
            <a:rect r="r" b="b" t="t" l="l"/>
            <a:pathLst>
              <a:path h="2125467" w="3483799">
                <a:moveTo>
                  <a:pt x="0" y="0"/>
                </a:moveTo>
                <a:lnTo>
                  <a:pt x="3483798" y="0"/>
                </a:lnTo>
                <a:lnTo>
                  <a:pt x="3483798" y="2125467"/>
                </a:lnTo>
                <a:lnTo>
                  <a:pt x="0" y="21254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248" r="0" b="-13682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0" y="7989111"/>
            <a:ext cx="3483799" cy="2007166"/>
          </a:xfrm>
          <a:custGeom>
            <a:avLst/>
            <a:gdLst/>
            <a:ahLst/>
            <a:cxnLst/>
            <a:rect r="r" b="b" t="t" l="l"/>
            <a:pathLst>
              <a:path h="2007166" w="3483799">
                <a:moveTo>
                  <a:pt x="0" y="0"/>
                </a:moveTo>
                <a:lnTo>
                  <a:pt x="3483799" y="0"/>
                </a:lnTo>
                <a:lnTo>
                  <a:pt x="3483799" y="2007166"/>
                </a:lnTo>
                <a:lnTo>
                  <a:pt x="0" y="20071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769" t="-14248" r="-14657" b="-42328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809495" y="3432025"/>
            <a:ext cx="3483799" cy="2125467"/>
          </a:xfrm>
          <a:custGeom>
            <a:avLst/>
            <a:gdLst/>
            <a:ahLst/>
            <a:cxnLst/>
            <a:rect r="r" b="b" t="t" l="l"/>
            <a:pathLst>
              <a:path h="2125467" w="3483799">
                <a:moveTo>
                  <a:pt x="0" y="0"/>
                </a:moveTo>
                <a:lnTo>
                  <a:pt x="3483799" y="0"/>
                </a:lnTo>
                <a:lnTo>
                  <a:pt x="3483799" y="2125467"/>
                </a:lnTo>
                <a:lnTo>
                  <a:pt x="0" y="21254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2191" r="0" b="-104117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3861672" y="7989111"/>
            <a:ext cx="3424107" cy="2007166"/>
          </a:xfrm>
          <a:custGeom>
            <a:avLst/>
            <a:gdLst/>
            <a:ahLst/>
            <a:cxnLst/>
            <a:rect r="r" b="b" t="t" l="l"/>
            <a:pathLst>
              <a:path h="2007166" w="3424107">
                <a:moveTo>
                  <a:pt x="0" y="0"/>
                </a:moveTo>
                <a:lnTo>
                  <a:pt x="3424106" y="0"/>
                </a:lnTo>
                <a:lnTo>
                  <a:pt x="3424106" y="2007166"/>
                </a:lnTo>
                <a:lnTo>
                  <a:pt x="0" y="20071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7275" t="-13057" r="-19018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3809495" y="5747992"/>
            <a:ext cx="3476283" cy="2052351"/>
          </a:xfrm>
          <a:custGeom>
            <a:avLst/>
            <a:gdLst/>
            <a:ahLst/>
            <a:cxnLst/>
            <a:rect r="r" b="b" t="t" l="l"/>
            <a:pathLst>
              <a:path h="2052351" w="3476283">
                <a:moveTo>
                  <a:pt x="0" y="0"/>
                </a:moveTo>
                <a:lnTo>
                  <a:pt x="3476283" y="0"/>
                </a:lnTo>
                <a:lnTo>
                  <a:pt x="3476283" y="2052351"/>
                </a:lnTo>
                <a:lnTo>
                  <a:pt x="0" y="205235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6760" r="-3368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0" y="5747992"/>
            <a:ext cx="3483763" cy="2052351"/>
          </a:xfrm>
          <a:custGeom>
            <a:avLst/>
            <a:gdLst/>
            <a:ahLst/>
            <a:cxnLst/>
            <a:rect r="r" b="b" t="t" l="l"/>
            <a:pathLst>
              <a:path h="2052351" w="3483763">
                <a:moveTo>
                  <a:pt x="0" y="0"/>
                </a:moveTo>
                <a:lnTo>
                  <a:pt x="3483763" y="0"/>
                </a:lnTo>
                <a:lnTo>
                  <a:pt x="3483763" y="2052351"/>
                </a:lnTo>
                <a:lnTo>
                  <a:pt x="0" y="205235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3918" t="-16760" r="-23920" b="-6517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-10800000">
            <a:off x="17487900" y="-383127"/>
            <a:ext cx="5384962" cy="4711841"/>
            <a:chOff x="0" y="0"/>
            <a:chExt cx="812800" cy="7112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711200"/>
            </a:xfrm>
            <a:custGeom>
              <a:avLst/>
              <a:gdLst/>
              <a:ahLst/>
              <a:cxnLst/>
              <a:rect r="r" b="b" t="t" l="l"/>
              <a:pathLst>
                <a:path h="711200" w="8128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D3864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27000" y="292100"/>
              <a:ext cx="558800" cy="368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1009650" y="857250"/>
            <a:ext cx="11339721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Komplexní modulární letiště v Senegalu</a:t>
            </a:r>
          </a:p>
        </p:txBody>
      </p:sp>
    </p:spTree>
  </p:cSld>
  <p:clrMapOvr>
    <a:masterClrMapping/>
  </p:clrMapOvr>
  <p:transition spd="fast">
    <p:wipe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8776552" y="0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3"/>
                </a:lnTo>
                <a:lnTo>
                  <a:pt x="11422861" y="16173963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1063076" y="-1586543"/>
            <a:ext cx="9299048" cy="9299048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38888" t="0" r="-38888" b="0"/>
              </a:stretch>
            </a:blipFill>
            <a:ln w="171450" cap="sq">
              <a:solidFill>
                <a:srgbClr val="08377C"/>
              </a:solidFill>
              <a:prstDash val="solid"/>
              <a:miter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3781401"/>
            <a:ext cx="7932504" cy="34474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Společnost TRANSCON je je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dinou firmou na světě, která dokáže navrhnout, vyrobit a realizovat komplexní modulární řešení pro regionální letiště prakticky jakéhokoli typu, kategorie i velikosti.</a:t>
            </a:r>
          </a:p>
          <a:p>
            <a:pPr algn="l">
              <a:lnSpc>
                <a:spcPts val="2480"/>
              </a:lnSpc>
            </a:pPr>
          </a:p>
          <a:p>
            <a:pPr algn="l">
              <a:lnSpc>
                <a:spcPts val="2480"/>
              </a:lnSpc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Hl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avní segmenty a technologie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 řídící věže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 terminály pro cestující (odlety/přílety) 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 hangáry pro letištní manipulační a servisní zařízení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 hasičské a záchranné stanice</a:t>
            </a: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 redundantní napájecí systémy</a:t>
            </a:r>
          </a:p>
          <a:p>
            <a:pPr algn="l">
              <a:lnSpc>
                <a:spcPts val="2480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009650" y="857250"/>
            <a:ext cx="11339721" cy="2374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Projekt &amp; </a:t>
            </a:r>
          </a:p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stavba na klíč</a:t>
            </a:r>
          </a:p>
        </p:txBody>
      </p:sp>
    </p:spTree>
  </p:cSld>
  <p:clrMapOvr>
    <a:masterClrMapping/>
  </p:clrMapOvr>
  <p:transition spd="fast">
    <p:wipe dir="l"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8776552" y="0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1" y="0"/>
                </a:moveTo>
                <a:lnTo>
                  <a:pt x="0" y="0"/>
                </a:lnTo>
                <a:lnTo>
                  <a:pt x="0" y="16173963"/>
                </a:lnTo>
                <a:lnTo>
                  <a:pt x="11422861" y="16173963"/>
                </a:lnTo>
                <a:lnTo>
                  <a:pt x="1142286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1063076" y="-1586543"/>
            <a:ext cx="9299048" cy="9299048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87025" t="0" r="-5957" b="0"/>
              </a:stretch>
            </a:blipFill>
            <a:ln w="171450" cap="sq">
              <a:solidFill>
                <a:srgbClr val="08377C"/>
              </a:solidFill>
              <a:prstDash val="solid"/>
              <a:miter/>
            </a:ln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2831322"/>
            <a:ext cx="9759343" cy="5019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Komplexní řešení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– terminál, řídicí věž, hangáry, radionavigační zařízení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       a kompletní letištní osvětlení (dráha a provozní plochy)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Rychlá realizace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zprovoznění přibližně do 12 měsíců díky využití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      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prefabrikovaných modulárních konstrukcí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Efektivní investice s dlouhodobou návratností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– optimalizované náklady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      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a životnost přesahující 20 let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Pokročilé a moderní technologie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zakladatel a jediný výrobce   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       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modulárních letištních technologií na trhu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Rozvoj místních kapacit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školení kvalifikovaných odborníků a možnost   </a:t>
            </a:r>
          </a:p>
          <a:p>
            <a:pPr algn="l">
              <a:lnSpc>
                <a:spcPts val="2480"/>
              </a:lnSpc>
            </a:pP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        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transferu technologií</a:t>
            </a:r>
          </a:p>
          <a:p>
            <a:pPr algn="l">
              <a:lnSpc>
                <a:spcPts val="2480"/>
              </a:lnSpc>
            </a:pPr>
          </a:p>
          <a:p>
            <a:pPr algn="l">
              <a:lnSpc>
                <a:spcPts val="2480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876300"/>
            <a:ext cx="9759343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Modulární systémy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6587911" y="7273299"/>
            <a:ext cx="2331921" cy="1651554"/>
            <a:chOff x="0" y="0"/>
            <a:chExt cx="5769132" cy="408591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5"/>
              <a:stretch>
                <a:fillRect l="-4664" t="0" r="-4664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4038063" y="7273299"/>
            <a:ext cx="2331921" cy="1651554"/>
            <a:chOff x="0" y="0"/>
            <a:chExt cx="5769132" cy="408591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6"/>
              <a:stretch>
                <a:fillRect l="-3117" t="0" r="-3117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487359" y="7273299"/>
            <a:ext cx="2331921" cy="1651554"/>
            <a:chOff x="0" y="0"/>
            <a:chExt cx="5769132" cy="408591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7"/>
              <a:stretch>
                <a:fillRect l="-1131" t="0" r="-1131" b="0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3018314" y="8842550"/>
            <a:ext cx="2039499" cy="1444450"/>
            <a:chOff x="0" y="0"/>
            <a:chExt cx="5769132" cy="408591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8"/>
              <a:stretch>
                <a:fillRect l="-3376" t="0" r="-3376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5236909" y="8833154"/>
            <a:ext cx="2052766" cy="1453846"/>
            <a:chOff x="0" y="0"/>
            <a:chExt cx="5769132" cy="408591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9"/>
              <a:stretch>
                <a:fillRect l="-4931" t="0" r="-4931" b="0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161930" y="7273299"/>
            <a:ext cx="2359804" cy="1671302"/>
            <a:chOff x="0" y="0"/>
            <a:chExt cx="5769132" cy="4085916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10"/>
              <a:stretch>
                <a:fillRect l="-883" t="0" r="-883" b="0"/>
              </a:stretch>
            </a:blip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7466741" y="8795831"/>
            <a:ext cx="2105465" cy="1491169"/>
            <a:chOff x="0" y="0"/>
            <a:chExt cx="5769132" cy="4085916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5769132" cy="4085916"/>
            </a:xfrm>
            <a:custGeom>
              <a:avLst/>
              <a:gdLst/>
              <a:ahLst/>
              <a:cxnLst/>
              <a:rect r="r" b="b" t="t" l="l"/>
              <a:pathLst>
                <a:path h="4085916" w="5769132">
                  <a:moveTo>
                    <a:pt x="0" y="0"/>
                  </a:moveTo>
                  <a:lnTo>
                    <a:pt x="5769132" y="0"/>
                  </a:lnTo>
                  <a:lnTo>
                    <a:pt x="5769132" y="4085916"/>
                  </a:lnTo>
                  <a:lnTo>
                    <a:pt x="0" y="4085916"/>
                  </a:lnTo>
                  <a:close/>
                </a:path>
              </a:pathLst>
            </a:custGeom>
            <a:blipFill>
              <a:blip r:embed="rId11"/>
              <a:stretch>
                <a:fillRect l="-3549" t="0" r="-3549" b="0"/>
              </a:stretch>
            </a:blipFill>
          </p:spPr>
        </p:sp>
      </p:grpSp>
    </p:spTree>
  </p:cSld>
  <p:clrMapOvr>
    <a:masterClrMapping/>
  </p:clrMapOvr>
  <p:transition spd="fast">
    <p:wipe dir="l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-5400000">
            <a:off x="12390882" y="-3275127"/>
            <a:ext cx="8712413" cy="12336161"/>
          </a:xfrm>
          <a:custGeom>
            <a:avLst/>
            <a:gdLst/>
            <a:ahLst/>
            <a:cxnLst/>
            <a:rect r="r" b="b" t="t" l="l"/>
            <a:pathLst>
              <a:path h="12336161" w="8712413">
                <a:moveTo>
                  <a:pt x="8712414" y="0"/>
                </a:moveTo>
                <a:lnTo>
                  <a:pt x="0" y="0"/>
                </a:lnTo>
                <a:lnTo>
                  <a:pt x="0" y="12336161"/>
                </a:lnTo>
                <a:lnTo>
                  <a:pt x="8712414" y="12336161"/>
                </a:lnTo>
                <a:lnTo>
                  <a:pt x="871241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579009" y="-289554"/>
            <a:ext cx="7353006" cy="7353006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4"/>
              <a:stretch>
                <a:fillRect l="-16747" t="0" r="-1674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5" id="5"/>
          <p:cNvGrpSpPr/>
          <p:nvPr/>
        </p:nvGrpSpPr>
        <p:grpSpPr>
          <a:xfrm rot="2700000">
            <a:off x="11807708" y="-1642019"/>
            <a:ext cx="806850" cy="5557593"/>
            <a:chOff x="0" y="0"/>
            <a:chExt cx="212504" cy="14637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2504" cy="1463728"/>
            </a:xfrm>
            <a:custGeom>
              <a:avLst/>
              <a:gdLst/>
              <a:ahLst/>
              <a:cxnLst/>
              <a:rect r="r" b="b" t="t" l="l"/>
              <a:pathLst>
                <a:path h="1463728" w="212504">
                  <a:moveTo>
                    <a:pt x="0" y="0"/>
                  </a:moveTo>
                  <a:lnTo>
                    <a:pt x="212504" y="0"/>
                  </a:lnTo>
                  <a:lnTo>
                    <a:pt x="212504" y="1463728"/>
                  </a:lnTo>
                  <a:lnTo>
                    <a:pt x="0" y="1463728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212504" cy="15208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00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028700" y="876300"/>
            <a:ext cx="7813218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Produktová řada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9240" y="2772410"/>
            <a:ext cx="9071448" cy="5647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Systémy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osvětlení letišť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Vzletové a přistávací dráhy, pojezdové dráhy, odbavovací plochy, překážková návěstidla, reflektory, blikající majáky, letištní značení a nezbytné příslušenství, jako jsou kabely, transformátory a konektory. ​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Řídicí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a monitorovací systémy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Pokročilé elektronické systémy dispečinku, monitorování a řízení určené ke zvýšení provozní efektivity a bezpečnosti letišť.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Modulární řešení pro letiště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Mobilní a stacionární letiště a heliporty na míru, uložené ve standardních kontejnerových modulech, které nabízejí flexibilní a rychlé možnosti instalace.</a:t>
            </a:r>
          </a:p>
          <a:p>
            <a:pPr algn="l">
              <a:lnSpc>
                <a:spcPts val="2480"/>
              </a:lnSpc>
            </a:pPr>
          </a:p>
          <a:p>
            <a:pPr algn="l" marL="431804" indent="-215902" lvl="1">
              <a:lnSpc>
                <a:spcPts val="2480"/>
              </a:lnSpc>
              <a:buFont typeface="Arial"/>
              <a:buChar char="•"/>
            </a:pP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Na</a:t>
            </a:r>
            <a:r>
              <a:rPr lang="en-US" b="true" sz="2000" spc="-52">
                <a:solidFill>
                  <a:srgbClr val="1F233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pájecí systémy</a:t>
            </a:r>
            <a:r>
              <a:rPr lang="en-US" sz="2000" spc="-52">
                <a:solidFill>
                  <a:srgbClr val="1F233F"/>
                </a:solidFill>
                <a:latin typeface="Montserrat"/>
                <a:ea typeface="Montserrat"/>
                <a:cs typeface="Montserrat"/>
                <a:sym typeface="Montserrat"/>
              </a:rPr>
              <a:t> – Spolehlivá energetická řešení, včetně záložních zdrojů energie, jako jsou dieselové generátory a zdroje nepřerušitelného napájení (UPS), zajišťující nepřetržitý provoz letiště. ​</a:t>
            </a:r>
          </a:p>
          <a:p>
            <a:pPr algn="l">
              <a:lnSpc>
                <a:spcPts val="2480"/>
              </a:lnSpc>
            </a:pPr>
          </a:p>
          <a:p>
            <a:pPr algn="l">
              <a:lnSpc>
                <a:spcPts val="2480"/>
              </a:lnSpc>
            </a:pPr>
          </a:p>
        </p:txBody>
      </p:sp>
      <p:grpSp>
        <p:nvGrpSpPr>
          <p:cNvPr name="Group 10" id="10"/>
          <p:cNvGrpSpPr/>
          <p:nvPr/>
        </p:nvGrpSpPr>
        <p:grpSpPr>
          <a:xfrm rot="0">
            <a:off x="14173472" y="4335180"/>
            <a:ext cx="5128185" cy="5128185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5159" t="0" r="-16388" b="-13591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10796186" y="5910580"/>
            <a:ext cx="5128185" cy="5128185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6"/>
              <a:stretch>
                <a:fillRect l="0" t="-429" r="0" b="-49843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</p:spTree>
  </p:cSld>
  <p:clrMapOvr>
    <a:masterClrMapping/>
  </p:clrMapOvr>
  <p:transition spd="fast">
    <p:wipe dir="l"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09240" y="3533908"/>
            <a:ext cx="2974029" cy="2974029"/>
          </a:xfrm>
          <a:custGeom>
            <a:avLst/>
            <a:gdLst/>
            <a:ahLst/>
            <a:cxnLst/>
            <a:rect r="r" b="b" t="t" l="l"/>
            <a:pathLst>
              <a:path h="2974029" w="2974029">
                <a:moveTo>
                  <a:pt x="0" y="0"/>
                </a:moveTo>
                <a:lnTo>
                  <a:pt x="2974029" y="0"/>
                </a:lnTo>
                <a:lnTo>
                  <a:pt x="2974029" y="2974029"/>
                </a:lnTo>
                <a:lnTo>
                  <a:pt x="0" y="29740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12257108" y="9264091"/>
            <a:ext cx="5472355" cy="3086100"/>
            <a:chOff x="0" y="0"/>
            <a:chExt cx="1441279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41279" cy="812800"/>
            </a:xfrm>
            <a:custGeom>
              <a:avLst/>
              <a:gdLst/>
              <a:ahLst/>
              <a:cxnLst/>
              <a:rect r="r" b="b" t="t" l="l"/>
              <a:pathLst>
                <a:path h="812800" w="1441279">
                  <a:moveTo>
                    <a:pt x="0" y="0"/>
                  </a:moveTo>
                  <a:lnTo>
                    <a:pt x="1441279" y="0"/>
                  </a:lnTo>
                  <a:lnTo>
                    <a:pt x="144127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1441279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0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6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1" id="11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909240" y="6561687"/>
            <a:ext cx="2974029" cy="2974029"/>
          </a:xfrm>
          <a:custGeom>
            <a:avLst/>
            <a:gdLst/>
            <a:ahLst/>
            <a:cxnLst/>
            <a:rect r="r" b="b" t="t" l="l"/>
            <a:pathLst>
              <a:path h="2974029" w="2974029">
                <a:moveTo>
                  <a:pt x="0" y="0"/>
                </a:moveTo>
                <a:lnTo>
                  <a:pt x="2974029" y="0"/>
                </a:lnTo>
                <a:lnTo>
                  <a:pt x="2974029" y="2974029"/>
                </a:lnTo>
                <a:lnTo>
                  <a:pt x="0" y="297402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28700" y="876300"/>
            <a:ext cx="6845905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LED návěstidla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LED návěstidla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883269" y="4281125"/>
            <a:ext cx="5804554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TLE22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 LED směrová návěstidla vysoké intenzity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pro CAT I-III 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RWY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3883269" y="6997142"/>
            <a:ext cx="5804554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TLE21</a:t>
            </a: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(LETIŠTĚ)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 LED směrová návěstidla vysoké intenzity pr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 CAT I-III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APP, ASR, END, THRWB</a:t>
            </a:r>
          </a:p>
          <a:p>
            <a:pPr algn="l">
              <a:lnSpc>
                <a:spcPts val="3000"/>
              </a:lnSpc>
            </a:pPr>
          </a:p>
        </p:txBody>
      </p:sp>
    </p:spTree>
  </p:cSld>
  <p:clrMapOvr>
    <a:masterClrMapping/>
  </p:clrMapOvr>
  <p:transition spd="fast">
    <p:wipe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2700000">
            <a:off x="11380787" y="8171147"/>
            <a:ext cx="5983573" cy="5090926"/>
            <a:chOff x="0" y="0"/>
            <a:chExt cx="1575920" cy="134082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75920" cy="1340820"/>
            </a:xfrm>
            <a:custGeom>
              <a:avLst/>
              <a:gdLst/>
              <a:ahLst/>
              <a:cxnLst/>
              <a:rect r="r" b="b" t="t" l="l"/>
              <a:pathLst>
                <a:path h="1340820" w="1575920">
                  <a:moveTo>
                    <a:pt x="0" y="0"/>
                  </a:moveTo>
                  <a:lnTo>
                    <a:pt x="1575920" y="0"/>
                  </a:lnTo>
                  <a:lnTo>
                    <a:pt x="1575920" y="1340820"/>
                  </a:lnTo>
                  <a:lnTo>
                    <a:pt x="0" y="13408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7625"/>
              <a:ext cx="1575920" cy="12931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79187" y="2574081"/>
            <a:ext cx="9071448" cy="342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b="true" sz="2600" i="true" spc="-67">
                <a:solidFill>
                  <a:srgbClr val="1F233F"/>
                </a:solidFill>
                <a:latin typeface="Montserrat Bold Italics"/>
                <a:ea typeface="Montserrat Bold Italics"/>
                <a:cs typeface="Montserrat Bold Italics"/>
                <a:sym typeface="Montserrat Bold Italics"/>
              </a:rPr>
              <a:t>Nadzemní LED návěstidla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81020" y="6855303"/>
            <a:ext cx="2554344" cy="2657355"/>
          </a:xfrm>
          <a:custGeom>
            <a:avLst/>
            <a:gdLst/>
            <a:ahLst/>
            <a:cxnLst/>
            <a:rect r="r" b="b" t="t" l="l"/>
            <a:pathLst>
              <a:path h="2657355" w="2554344">
                <a:moveTo>
                  <a:pt x="0" y="0"/>
                </a:moveTo>
                <a:lnTo>
                  <a:pt x="2554344" y="0"/>
                </a:lnTo>
                <a:lnTo>
                  <a:pt x="2554344" y="2657355"/>
                </a:lnTo>
                <a:lnTo>
                  <a:pt x="0" y="26573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99105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255799" y="7123788"/>
            <a:ext cx="5247045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TLE23</a:t>
            </a: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(LETIŠTĚ/HELIPORTY)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6,6 A/2,2 A LED všesměrová návěstidl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s reflexním a aktivním osvět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le</a:t>
            </a: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ním</a:t>
            </a:r>
          </a:p>
          <a:p>
            <a:pPr algn="l">
              <a:lnSpc>
                <a:spcPts val="3000"/>
              </a:lnSpc>
            </a:pPr>
          </a:p>
          <a:p>
            <a:pPr algn="l" marL="431801" indent="-215900" lvl="1">
              <a:lnSpc>
                <a:spcPts val="3000"/>
              </a:lnSpc>
              <a:buFont typeface="Arial"/>
              <a:buChar char="•"/>
            </a:pPr>
            <a:r>
              <a:rPr lang="en-US" b="true" sz="2000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TWY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4255799" y="3928830"/>
            <a:ext cx="6424183" cy="226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0A1E32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THF-25 (LETIŠTĚ/HELIPORTY)</a:t>
            </a:r>
          </a:p>
          <a:p>
            <a:pPr algn="l">
              <a:lnSpc>
                <a:spcPts val="3000"/>
              </a:lnSpc>
            </a:pPr>
            <a:r>
              <a:rPr lang="en-US" sz="2000" b="true">
                <a:solidFill>
                  <a:srgbClr val="73737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230V LED reflektor pro osvětlení povrchů heliportů a letištních ploch, který zajišťuje neoslňující a rovnoměrné osvětlení povrchu pro přistávací a nakládací činnosti</a:t>
            </a:r>
          </a:p>
          <a:p>
            <a:pPr algn="l">
              <a:lnSpc>
                <a:spcPts val="300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true" flipV="false" rot="0">
            <a:off x="8274655" y="-2943482"/>
            <a:ext cx="11422862" cy="16173963"/>
          </a:xfrm>
          <a:custGeom>
            <a:avLst/>
            <a:gdLst/>
            <a:ahLst/>
            <a:cxnLst/>
            <a:rect r="r" b="b" t="t" l="l"/>
            <a:pathLst>
              <a:path h="16173963" w="11422862">
                <a:moveTo>
                  <a:pt x="11422862" y="0"/>
                </a:moveTo>
                <a:lnTo>
                  <a:pt x="0" y="0"/>
                </a:lnTo>
                <a:lnTo>
                  <a:pt x="0" y="16173964"/>
                </a:lnTo>
                <a:lnTo>
                  <a:pt x="11422862" y="16173964"/>
                </a:lnTo>
                <a:lnTo>
                  <a:pt x="1142286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2197915" y="9345715"/>
            <a:ext cx="5862387" cy="1369850"/>
            <a:chOff x="0" y="0"/>
            <a:chExt cx="1544003" cy="36078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44003" cy="360784"/>
            </a:xfrm>
            <a:custGeom>
              <a:avLst/>
              <a:gdLst/>
              <a:ahLst/>
              <a:cxnLst/>
              <a:rect r="r" b="b" t="t" l="l"/>
              <a:pathLst>
                <a:path h="360784" w="1544003">
                  <a:moveTo>
                    <a:pt x="0" y="0"/>
                  </a:moveTo>
                  <a:lnTo>
                    <a:pt x="1544003" y="0"/>
                  </a:lnTo>
                  <a:lnTo>
                    <a:pt x="1544003" y="360784"/>
                  </a:lnTo>
                  <a:lnTo>
                    <a:pt x="0" y="36078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47625"/>
              <a:ext cx="1544003" cy="3131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9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679982" y="0"/>
            <a:ext cx="5662200" cy="5662200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5"/>
              <a:stretch>
                <a:fillRect l="-34097" t="0" r="-34097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grpSp>
        <p:nvGrpSpPr>
          <p:cNvPr name="Group 15" id="15"/>
          <p:cNvGrpSpPr/>
          <p:nvPr/>
        </p:nvGrpSpPr>
        <p:grpSpPr>
          <a:xfrm rot="0">
            <a:off x="11257247" y="3533908"/>
            <a:ext cx="8251694" cy="8251694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blipFill>
              <a:blip r:embed="rId6"/>
              <a:stretch>
                <a:fillRect l="-14926" t="0" r="-63066" b="0"/>
              </a:stretch>
            </a:blipFill>
            <a:ln w="171450" cap="sq">
              <a:solidFill>
                <a:srgbClr val="1B5690"/>
              </a:solidFill>
              <a:prstDash val="solid"/>
              <a:miter/>
            </a:ln>
          </p:spPr>
        </p:sp>
      </p:grpSp>
      <p:sp>
        <p:nvSpPr>
          <p:cNvPr name="TextBox 17" id="17"/>
          <p:cNvSpPr txBox="true"/>
          <p:nvPr/>
        </p:nvSpPr>
        <p:spPr>
          <a:xfrm rot="0">
            <a:off x="1028700" y="876300"/>
            <a:ext cx="6845905" cy="1365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00"/>
              </a:lnSpc>
            </a:pPr>
            <a:r>
              <a:rPr lang="en-US" sz="8000" spc="-576" b="true">
                <a:solidFill>
                  <a:srgbClr val="1F233F"/>
                </a:solidFill>
                <a:latin typeface="Mont Bold"/>
                <a:ea typeface="Mont Bold"/>
                <a:cs typeface="Mont Bold"/>
                <a:sym typeface="Mont Bold"/>
              </a:rPr>
              <a:t>LED návěstidla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6744950" y="-2057400"/>
            <a:ext cx="3086100" cy="3086100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00"/>
                </a:lnSpc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535115" y="3985980"/>
            <a:ext cx="3046155" cy="2032805"/>
          </a:xfrm>
          <a:custGeom>
            <a:avLst/>
            <a:gdLst/>
            <a:ahLst/>
            <a:cxnLst/>
            <a:rect r="r" b="b" t="t" l="l"/>
            <a:pathLst>
              <a:path h="2032805" w="3046155">
                <a:moveTo>
                  <a:pt x="0" y="0"/>
                </a:moveTo>
                <a:lnTo>
                  <a:pt x="3046154" y="0"/>
                </a:lnTo>
                <a:lnTo>
                  <a:pt x="3046154" y="2032805"/>
                </a:lnTo>
                <a:lnTo>
                  <a:pt x="0" y="203280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wipe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DAHESKte_Zw</dc:identifier>
  <dcterms:modified xsi:type="dcterms:W3CDTF">2011-08-01T06:04:30Z</dcterms:modified>
  <cp:revision>1</cp:revision>
  <dc:title>TRANSCON ELECTRONIC SYSTEMS-CZ</dc:title>
</cp:coreProperties>
</file>